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82" r:id="rId4"/>
    <p:sldId id="336" r:id="rId5"/>
    <p:sldId id="259" r:id="rId6"/>
    <p:sldId id="388" r:id="rId7"/>
    <p:sldId id="382" r:id="rId8"/>
    <p:sldId id="370" r:id="rId9"/>
    <p:sldId id="395" r:id="rId10"/>
    <p:sldId id="394" r:id="rId11"/>
    <p:sldId id="296" r:id="rId12"/>
    <p:sldId id="385" r:id="rId13"/>
    <p:sldId id="393" r:id="rId14"/>
    <p:sldId id="361" r:id="rId15"/>
    <p:sldId id="266" r:id="rId16"/>
    <p:sldId id="390" r:id="rId17"/>
    <p:sldId id="268" r:id="rId18"/>
  </p:sldIdLst>
  <p:sldSz cx="10972800" cy="6400800"/>
  <p:notesSz cx="7104063" cy="10234613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IBM Plex Sans" panose="020B0503050203000203" pitchFamily="34" charset="0"/>
      <p:regular r:id="rId25"/>
      <p:bold r:id="rId26"/>
      <p:italic r:id="rId27"/>
      <p:boldItalic r:id="rId28"/>
    </p:embeddedFont>
    <p:embeddedFont>
      <p:font typeface="Inter" panose="020B0604020202020204" charset="0"/>
      <p:regular r:id="rId29"/>
      <p:bold r:id="rId30"/>
      <p:italic r:id="rId31"/>
      <p:boldItalic r:id="rId32"/>
    </p:embeddedFont>
    <p:embeddedFont>
      <p:font typeface="Montserrat" panose="00000500000000000000" pitchFamily="2" charset="0"/>
      <p:regular r:id="rId33"/>
      <p:bold r:id="rId34"/>
      <p:italic r:id="rId35"/>
      <p:boldItalic r:id="rId36"/>
    </p:embeddedFont>
    <p:embeddedFont>
      <p:font typeface="Poppins" panose="00000500000000000000" pitchFamily="2" charset="0"/>
      <p:regular r:id="rId37"/>
      <p:bold r:id="rId38"/>
      <p:italic r:id="rId39"/>
      <p:boldItalic r:id="rId40"/>
    </p:embeddedFont>
    <p:embeddedFont>
      <p:font typeface="Poppins Medium" panose="00000600000000000000" pitchFamily="2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702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702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702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702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702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702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702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702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702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alawi, Alaa H" initials="AAH" lastIdx="2" clrIdx="0">
    <p:extLst>
      <p:ext uri="{19B8F6BF-5375-455C-9EA6-DF929625EA0E}">
        <p15:presenceInfo xmlns:p15="http://schemas.microsoft.com/office/powerpoint/2012/main" userId="Alalawi, Alaa 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D80070"/>
    <a:srgbClr val="FFC000"/>
    <a:srgbClr val="D48A04"/>
    <a:srgbClr val="CACF09"/>
    <a:srgbClr val="DFD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360F6E3-2750-47A1-A6C3-7C7B730DB310}">
  <a:tblStyle styleId="{C360F6E3-2750-47A1-A6C3-7C7B730DB31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99" autoAdjust="0"/>
    <p:restoredTop sz="91328" autoAdjust="0"/>
  </p:normalViewPr>
  <p:slideViewPr>
    <p:cSldViewPr snapToGrid="0">
      <p:cViewPr varScale="1">
        <p:scale>
          <a:sx n="113" d="100"/>
          <a:sy n="113" d="100"/>
        </p:scale>
        <p:origin x="137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9.fntdata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4" Type="http://schemas.openxmlformats.org/officeDocument/2006/relationships/font" Target="fonts/font2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41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200AB93-904D-43D9-98B2-258A334588A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C2060E-639E-4F6B-8366-8AB9DBEC188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669401-EC12-42A9-B9AE-7092E024A4DC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3EF0E1-2A6C-44C9-BFE4-7713068C9DC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51E143-16EC-4DC2-9F76-4C1592933B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98E54E-3A19-4380-867B-885FFB7FD4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35846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565356" cy="320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655" tIns="33818" rIns="67655" bIns="33818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353326" y="0"/>
            <a:ext cx="2565356" cy="320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655" tIns="33818" rIns="67655" bIns="33818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11250" y="800100"/>
            <a:ext cx="3697288" cy="215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592005" y="3078380"/>
            <a:ext cx="4736042" cy="2518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655" tIns="33818" rIns="67655" bIns="33818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075692"/>
            <a:ext cx="2565356" cy="32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655" tIns="33818" rIns="67655" bIns="33818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/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/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353326" y="6075692"/>
            <a:ext cx="2565356" cy="32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655" tIns="33818" rIns="67655" bIns="33818" anchor="b" anchorCtr="0">
            <a:noAutofit/>
          </a:bodyPr>
          <a:lstStyle/>
          <a:p>
            <a:pPr algn="r"/>
            <a:fld id="{00000000-1234-1234-1234-123412341234}" type="slidenum">
              <a:rPr lang="en-US" sz="900" smtClean="0"/>
              <a:pPr algn="r"/>
              <a:t>‹#›</a:t>
            </a:fld>
            <a:endParaRPr lang="en-US" sz="900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702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702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702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702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702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702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702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702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702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aca1a8c8be_1_9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1250" y="800100"/>
            <a:ext cx="3697288" cy="215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aca1a8c8be_1_910:notes"/>
          <p:cNvSpPr txBox="1">
            <a:spLocks noGrp="1"/>
          </p:cNvSpPr>
          <p:nvPr>
            <p:ph type="body" idx="1"/>
          </p:nvPr>
        </p:nvSpPr>
        <p:spPr>
          <a:xfrm>
            <a:off x="592005" y="3078380"/>
            <a:ext cx="4736042" cy="2518779"/>
          </a:xfrm>
          <a:prstGeom prst="rect">
            <a:avLst/>
          </a:prstGeom>
        </p:spPr>
        <p:txBody>
          <a:bodyPr spcFirstLastPara="1" wrap="square" lIns="67655" tIns="33818" rIns="67655" bIns="33818" anchor="t" anchorCtr="0">
            <a:noAutofit/>
          </a:bodyPr>
          <a:lstStyle/>
          <a:p>
            <a:pPr marL="0" indent="0"/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b571433eb1_0_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1250" y="800100"/>
            <a:ext cx="3697288" cy="215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b571433eb1_0_372:notes"/>
          <p:cNvSpPr txBox="1">
            <a:spLocks noGrp="1"/>
          </p:cNvSpPr>
          <p:nvPr>
            <p:ph type="body" idx="1"/>
          </p:nvPr>
        </p:nvSpPr>
        <p:spPr>
          <a:xfrm>
            <a:off x="592005" y="3078380"/>
            <a:ext cx="4736042" cy="2518779"/>
          </a:xfrm>
          <a:prstGeom prst="rect">
            <a:avLst/>
          </a:prstGeom>
        </p:spPr>
        <p:txBody>
          <a:bodyPr spcFirstLastPara="1" wrap="square" lIns="67655" tIns="33818" rIns="67655" bIns="33818" anchor="t" anchorCtr="0">
            <a:noAutofit/>
          </a:bodyPr>
          <a:lstStyle/>
          <a:p>
            <a:pPr marL="0" indent="0"/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b18edb305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1250" y="800100"/>
            <a:ext cx="3697288" cy="215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b18edb305a_0_0:notes"/>
          <p:cNvSpPr txBox="1">
            <a:spLocks noGrp="1"/>
          </p:cNvSpPr>
          <p:nvPr>
            <p:ph type="body" idx="1"/>
          </p:nvPr>
        </p:nvSpPr>
        <p:spPr>
          <a:xfrm>
            <a:off x="592005" y="3078380"/>
            <a:ext cx="4736042" cy="2518779"/>
          </a:xfrm>
          <a:prstGeom prst="rect">
            <a:avLst/>
          </a:prstGeom>
        </p:spPr>
        <p:txBody>
          <a:bodyPr spcFirstLastPara="1" wrap="square" lIns="67655" tIns="33818" rIns="67655" bIns="33818" anchor="t" anchorCtr="0">
            <a:noAutofit/>
          </a:bodyPr>
          <a:lstStyle/>
          <a:p>
            <a:pPr marL="0" indent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4990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b18edb305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1250" y="800100"/>
            <a:ext cx="3697288" cy="215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b18edb305a_0_0:notes"/>
          <p:cNvSpPr txBox="1">
            <a:spLocks noGrp="1"/>
          </p:cNvSpPr>
          <p:nvPr>
            <p:ph type="body" idx="1"/>
          </p:nvPr>
        </p:nvSpPr>
        <p:spPr>
          <a:xfrm>
            <a:off x="592005" y="3078380"/>
            <a:ext cx="4736042" cy="2518779"/>
          </a:xfrm>
          <a:prstGeom prst="rect">
            <a:avLst/>
          </a:prstGeom>
        </p:spPr>
        <p:txBody>
          <a:bodyPr spcFirstLastPara="1" wrap="square" lIns="67655" tIns="33818" rIns="67655" bIns="33818" anchor="t" anchorCtr="0">
            <a:noAutofit/>
          </a:bodyPr>
          <a:lstStyle/>
          <a:p>
            <a:pPr marL="0" indent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6841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c9663f272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1250" y="800100"/>
            <a:ext cx="3697288" cy="215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c9663f2726_0_11:notes"/>
          <p:cNvSpPr txBox="1">
            <a:spLocks noGrp="1"/>
          </p:cNvSpPr>
          <p:nvPr>
            <p:ph type="body" idx="1"/>
          </p:nvPr>
        </p:nvSpPr>
        <p:spPr>
          <a:xfrm>
            <a:off x="592005" y="3078380"/>
            <a:ext cx="4736042" cy="2518779"/>
          </a:xfrm>
          <a:prstGeom prst="rect">
            <a:avLst/>
          </a:prstGeom>
        </p:spPr>
        <p:txBody>
          <a:bodyPr spcFirstLastPara="1" wrap="square" lIns="67655" tIns="33818" rIns="67655" bIns="33818" anchor="t" anchorCtr="0">
            <a:noAutofit/>
          </a:bodyPr>
          <a:lstStyle/>
          <a:p>
            <a:pPr marL="0" indent="0"/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800100"/>
            <a:ext cx="3697288" cy="21574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5003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800100"/>
            <a:ext cx="3697288" cy="21574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27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800100"/>
            <a:ext cx="3697288" cy="21574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882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800100"/>
            <a:ext cx="3697288" cy="21574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952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800100"/>
            <a:ext cx="3697288" cy="21574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9606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c9663f272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1250" y="800100"/>
            <a:ext cx="3697288" cy="215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c9663f2726_0_11:notes"/>
          <p:cNvSpPr txBox="1">
            <a:spLocks noGrp="1"/>
          </p:cNvSpPr>
          <p:nvPr>
            <p:ph type="body" idx="1"/>
          </p:nvPr>
        </p:nvSpPr>
        <p:spPr>
          <a:xfrm>
            <a:off x="592005" y="3078380"/>
            <a:ext cx="4736042" cy="2518779"/>
          </a:xfrm>
          <a:prstGeom prst="rect">
            <a:avLst/>
          </a:prstGeom>
        </p:spPr>
        <p:txBody>
          <a:bodyPr spcFirstLastPara="1" wrap="square" lIns="67655" tIns="33818" rIns="67655" bIns="33818" anchor="t" anchorCtr="0">
            <a:noAutofit/>
          </a:bodyPr>
          <a:lstStyle/>
          <a:p>
            <a:pPr marL="0" indent="0"/>
            <a:endParaRPr/>
          </a:p>
        </p:txBody>
      </p:sp>
    </p:spTree>
    <p:extLst>
      <p:ext uri="{BB962C8B-B14F-4D97-AF65-F5344CB8AC3E}">
        <p14:creationId xmlns:p14="http://schemas.microsoft.com/office/powerpoint/2010/main" val="1023061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800100"/>
            <a:ext cx="3697288" cy="21574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51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1250" y="800100"/>
            <a:ext cx="3697288" cy="21574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3212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c9663f272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1250" y="800100"/>
            <a:ext cx="3697288" cy="215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c9663f2726_0_26:notes"/>
          <p:cNvSpPr txBox="1">
            <a:spLocks noGrp="1"/>
          </p:cNvSpPr>
          <p:nvPr>
            <p:ph type="body" idx="1"/>
          </p:nvPr>
        </p:nvSpPr>
        <p:spPr>
          <a:xfrm>
            <a:off x="592005" y="3078380"/>
            <a:ext cx="4736042" cy="2518779"/>
          </a:xfrm>
          <a:prstGeom prst="rect">
            <a:avLst/>
          </a:prstGeom>
        </p:spPr>
        <p:txBody>
          <a:bodyPr spcFirstLastPara="1" wrap="square" lIns="67655" tIns="33818" rIns="67655" bIns="33818" anchor="t" anchorCtr="0">
            <a:noAutofit/>
          </a:bodyPr>
          <a:lstStyle/>
          <a:p>
            <a:pPr marL="0" indent="0"/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c9663f2726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1250" y="800100"/>
            <a:ext cx="3697288" cy="215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c9663f2726_0_26:notes"/>
          <p:cNvSpPr txBox="1">
            <a:spLocks noGrp="1"/>
          </p:cNvSpPr>
          <p:nvPr>
            <p:ph type="body" idx="1"/>
          </p:nvPr>
        </p:nvSpPr>
        <p:spPr>
          <a:xfrm>
            <a:off x="592005" y="3078380"/>
            <a:ext cx="4736042" cy="2518779"/>
          </a:xfrm>
          <a:prstGeom prst="rect">
            <a:avLst/>
          </a:prstGeom>
        </p:spPr>
        <p:txBody>
          <a:bodyPr spcFirstLastPara="1" wrap="square" lIns="67655" tIns="33818" rIns="67655" bIns="33818" anchor="t" anchorCtr="0">
            <a:noAutofit/>
          </a:bodyPr>
          <a:lstStyle/>
          <a:p>
            <a:pPr marL="0" indent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56338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9bd625adc7_1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1250" y="800100"/>
            <a:ext cx="3697288" cy="2157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9bd625adc7_1_269:notes"/>
          <p:cNvSpPr txBox="1">
            <a:spLocks noGrp="1"/>
          </p:cNvSpPr>
          <p:nvPr>
            <p:ph type="body" idx="1"/>
          </p:nvPr>
        </p:nvSpPr>
        <p:spPr>
          <a:xfrm>
            <a:off x="592005" y="3078380"/>
            <a:ext cx="4736042" cy="2518779"/>
          </a:xfrm>
          <a:prstGeom prst="rect">
            <a:avLst/>
          </a:prstGeom>
        </p:spPr>
        <p:txBody>
          <a:bodyPr spcFirstLastPara="1" wrap="square" lIns="67655" tIns="33818" rIns="67655" bIns="33818" anchor="t" anchorCtr="0">
            <a:noAutofit/>
          </a:bodyPr>
          <a:lstStyle/>
          <a:p>
            <a:pPr marL="0" indent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3632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Page 1">
  <p:cSld name="TITLE_3_2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 title="Cover Pag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4" y="2"/>
            <a:ext cx="10972803" cy="640079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503137" y="2751914"/>
            <a:ext cx="6238080" cy="612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36575" rIns="36575" bIns="36575" anchor="t" anchorCtr="0">
            <a:sp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25"/>
              <a:buFont typeface="Montserrat"/>
              <a:buNone/>
              <a:defRPr sz="3625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25"/>
              <a:buFont typeface="Montserrat"/>
              <a:buNone/>
              <a:defRPr sz="3625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25"/>
              <a:buFont typeface="Montserrat"/>
              <a:buNone/>
              <a:defRPr sz="3625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25"/>
              <a:buFont typeface="Montserrat"/>
              <a:buNone/>
              <a:defRPr sz="3625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25"/>
              <a:buFont typeface="Montserrat"/>
              <a:buNone/>
              <a:defRPr sz="3625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25"/>
              <a:buFont typeface="Montserrat"/>
              <a:buNone/>
              <a:defRPr sz="3625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25"/>
              <a:buFont typeface="Montserrat"/>
              <a:buNone/>
              <a:defRPr sz="3625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25"/>
              <a:buFont typeface="Montserrat"/>
              <a:buNone/>
              <a:defRPr sz="3625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521908" y="4449323"/>
            <a:ext cx="5396400" cy="258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36575" rIns="36575" bIns="36575" anchor="t" anchorCtr="0">
            <a:spAutoFit/>
          </a:bodyPr>
          <a:lstStyle>
            <a:lvl1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20000"/>
              </a:lnSpc>
              <a:spcBef>
                <a:spcPts val="125"/>
              </a:spcBef>
              <a:spcAft>
                <a:spcPts val="0"/>
              </a:spcAft>
              <a:buClr>
                <a:schemeClr val="lt1"/>
              </a:buClr>
              <a:buSzPts val="1188"/>
              <a:buFont typeface="IBM Plex Sans"/>
              <a:buNone/>
              <a:defRPr sz="1187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lnSpc>
                <a:spcPct val="120000"/>
              </a:lnSpc>
              <a:spcBef>
                <a:spcPts val="125"/>
              </a:spcBef>
              <a:spcAft>
                <a:spcPts val="0"/>
              </a:spcAft>
              <a:buClr>
                <a:schemeClr val="lt1"/>
              </a:buClr>
              <a:buSzPts val="1188"/>
              <a:buFont typeface="IBM Plex Sans"/>
              <a:buNone/>
              <a:defRPr sz="1187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lnSpc>
                <a:spcPct val="120000"/>
              </a:lnSpc>
              <a:spcBef>
                <a:spcPts val="125"/>
              </a:spcBef>
              <a:spcAft>
                <a:spcPts val="0"/>
              </a:spcAft>
              <a:buClr>
                <a:schemeClr val="lt1"/>
              </a:buClr>
              <a:buSzPts val="1188"/>
              <a:buFont typeface="IBM Plex Sans"/>
              <a:buNone/>
              <a:defRPr sz="1187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lnSpc>
                <a:spcPct val="120000"/>
              </a:lnSpc>
              <a:spcBef>
                <a:spcPts val="125"/>
              </a:spcBef>
              <a:spcAft>
                <a:spcPts val="0"/>
              </a:spcAft>
              <a:buClr>
                <a:schemeClr val="lt1"/>
              </a:buClr>
              <a:buSzPts val="1188"/>
              <a:buFont typeface="IBM Plex Sans"/>
              <a:buNone/>
              <a:defRPr sz="1187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lnSpc>
                <a:spcPct val="120000"/>
              </a:lnSpc>
              <a:spcBef>
                <a:spcPts val="125"/>
              </a:spcBef>
              <a:spcAft>
                <a:spcPts val="0"/>
              </a:spcAft>
              <a:buClr>
                <a:schemeClr val="lt1"/>
              </a:buClr>
              <a:buSzPts val="1188"/>
              <a:buFont typeface="IBM Plex Sans"/>
              <a:buNone/>
              <a:defRPr sz="1187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lnSpc>
                <a:spcPct val="120000"/>
              </a:lnSpc>
              <a:spcBef>
                <a:spcPts val="125"/>
              </a:spcBef>
              <a:spcAft>
                <a:spcPts val="0"/>
              </a:spcAft>
              <a:buClr>
                <a:schemeClr val="lt1"/>
              </a:buClr>
              <a:buSzPts val="1188"/>
              <a:buFont typeface="IBM Plex Sans"/>
              <a:buNone/>
              <a:defRPr sz="1187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lnSpc>
                <a:spcPct val="120000"/>
              </a:lnSpc>
              <a:spcBef>
                <a:spcPts val="125"/>
              </a:spcBef>
              <a:spcAft>
                <a:spcPts val="0"/>
              </a:spcAft>
              <a:buClr>
                <a:schemeClr val="lt1"/>
              </a:buClr>
              <a:buSzPts val="1188"/>
              <a:buFont typeface="IBM Plex Sans"/>
              <a:buNone/>
              <a:defRPr sz="1187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lnSpc>
                <a:spcPct val="120000"/>
              </a:lnSpc>
              <a:spcBef>
                <a:spcPts val="125"/>
              </a:spcBef>
              <a:spcAft>
                <a:spcPts val="125"/>
              </a:spcAft>
              <a:buClr>
                <a:schemeClr val="lt1"/>
              </a:buClr>
              <a:buSzPts val="1188"/>
              <a:buFont typeface="IBM Plex Sans"/>
              <a:buNone/>
              <a:defRPr sz="1187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pic>
        <p:nvPicPr>
          <p:cNvPr id="15" name="Google Shape;15;p2" title="Corvacon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989" y="778314"/>
            <a:ext cx="1704740" cy="681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- 1 Column 1">
  <p:cSld name="TITLE_3_1_1_2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482160" y="2504633"/>
            <a:ext cx="768096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2921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482200" y="1801365"/>
            <a:ext cx="7680960" cy="35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863551" y="292114"/>
            <a:ext cx="9245880" cy="483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150" tIns="57150" rIns="57150" bIns="57150" anchor="t" anchorCtr="0">
            <a:sp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None/>
              <a:defRPr sz="2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- 2 Column 1">
  <p:cSld name="TITLE_3_1_1_1_2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950371" y="2569853"/>
            <a:ext cx="448344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2921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950395" y="1866584"/>
            <a:ext cx="4483440" cy="35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2"/>
          </p:nvPr>
        </p:nvSpPr>
        <p:spPr>
          <a:xfrm>
            <a:off x="5538871" y="2569852"/>
            <a:ext cx="448344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2921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title" idx="3"/>
          </p:nvPr>
        </p:nvSpPr>
        <p:spPr>
          <a:xfrm>
            <a:off x="5538895" y="1866584"/>
            <a:ext cx="4483440" cy="35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 idx="4"/>
          </p:nvPr>
        </p:nvSpPr>
        <p:spPr>
          <a:xfrm>
            <a:off x="863551" y="292114"/>
            <a:ext cx="9245880" cy="483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150" tIns="57150" rIns="57150" bIns="57150" anchor="t" anchorCtr="0">
            <a:sp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None/>
              <a:defRPr sz="2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- 3 Column 1">
  <p:cSld name="TITLE_3_1_1_1_1_1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950385" y="2580829"/>
            <a:ext cx="295380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2921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50400" y="1877555"/>
            <a:ext cx="2953800" cy="35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2"/>
          </p:nvPr>
        </p:nvSpPr>
        <p:spPr>
          <a:xfrm>
            <a:off x="4009514" y="2580829"/>
            <a:ext cx="295380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2921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title" idx="3"/>
          </p:nvPr>
        </p:nvSpPr>
        <p:spPr>
          <a:xfrm>
            <a:off x="4009531" y="1877555"/>
            <a:ext cx="2953800" cy="35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4"/>
          </p:nvPr>
        </p:nvSpPr>
        <p:spPr>
          <a:xfrm>
            <a:off x="7068645" y="2580829"/>
            <a:ext cx="295380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2921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 idx="5"/>
          </p:nvPr>
        </p:nvSpPr>
        <p:spPr>
          <a:xfrm>
            <a:off x="7068660" y="1877555"/>
            <a:ext cx="2953800" cy="35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200"/>
              <a:buFont typeface="IBM Plex Sans"/>
              <a:buNone/>
              <a:defRPr sz="1200" b="1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title" idx="6"/>
          </p:nvPr>
        </p:nvSpPr>
        <p:spPr>
          <a:xfrm>
            <a:off x="863551" y="292114"/>
            <a:ext cx="9245880" cy="483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150" tIns="57150" rIns="57150" bIns="57150" anchor="t" anchorCtr="0">
            <a:sp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None/>
              <a:defRPr sz="2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 1">
  <p:cSld name="CUSTOM_2_1_1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7" title="Section Divide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"/>
            <a:ext cx="10972822" cy="6400801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1230863" y="2859267"/>
            <a:ext cx="8511120" cy="520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36575" rIns="36575" bIns="3657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Montserrat"/>
              <a:buNone/>
              <a:defRPr sz="2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Montserrat"/>
              <a:buNone/>
              <a:defRPr sz="2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Montserrat"/>
              <a:buNone/>
              <a:defRPr sz="2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Montserrat"/>
              <a:buNone/>
              <a:defRPr sz="2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Montserrat"/>
              <a:buNone/>
              <a:defRPr sz="2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Montserrat"/>
              <a:buNone/>
              <a:defRPr sz="2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Montserrat"/>
              <a:buNone/>
              <a:defRPr sz="2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Montserrat"/>
              <a:buNone/>
              <a:defRPr sz="2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Montserrat"/>
              <a:buNone/>
              <a:defRPr sz="29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rformance Metrics v2 1">
  <p:cSld name="CUSTOM_1_1_2_2_1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>
            <a:spLocks noGrp="1"/>
          </p:cNvSpPr>
          <p:nvPr>
            <p:ph type="pic" idx="2"/>
          </p:nvPr>
        </p:nvSpPr>
        <p:spPr>
          <a:xfrm>
            <a:off x="4017060" y="1438391"/>
            <a:ext cx="5746680" cy="3772907"/>
          </a:xfrm>
          <a:prstGeom prst="roundRect">
            <a:avLst>
              <a:gd name="adj" fmla="val 4904"/>
            </a:avLst>
          </a:prstGeom>
          <a:noFill/>
          <a:ln w="119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1209060" y="1522235"/>
            <a:ext cx="2262960" cy="437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1209060" y="2041669"/>
            <a:ext cx="226296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29210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title" idx="3"/>
          </p:nvPr>
        </p:nvSpPr>
        <p:spPr>
          <a:xfrm>
            <a:off x="1209060" y="2766526"/>
            <a:ext cx="2262960" cy="437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4"/>
          </p:nvPr>
        </p:nvSpPr>
        <p:spPr>
          <a:xfrm>
            <a:off x="1209060" y="3285958"/>
            <a:ext cx="226296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29210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title" idx="5"/>
          </p:nvPr>
        </p:nvSpPr>
        <p:spPr>
          <a:xfrm>
            <a:off x="1209060" y="4010812"/>
            <a:ext cx="2262960" cy="437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6"/>
          </p:nvPr>
        </p:nvSpPr>
        <p:spPr>
          <a:xfrm>
            <a:off x="1209060" y="4530246"/>
            <a:ext cx="226296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29210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title" idx="7"/>
          </p:nvPr>
        </p:nvSpPr>
        <p:spPr>
          <a:xfrm>
            <a:off x="863551" y="292114"/>
            <a:ext cx="9245880" cy="483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150" tIns="57150" rIns="57150" bIns="57150" anchor="t" anchorCtr="0">
            <a:sp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None/>
              <a:defRPr sz="2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rformance Metrics v1 1">
  <p:cSld name="CUSTOM_1_1_2_1_2_1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1571671" y="1364067"/>
            <a:ext cx="2529720" cy="437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1"/>
          </p:nvPr>
        </p:nvSpPr>
        <p:spPr>
          <a:xfrm>
            <a:off x="1571671" y="1883500"/>
            <a:ext cx="252972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29210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title" idx="2"/>
          </p:nvPr>
        </p:nvSpPr>
        <p:spPr>
          <a:xfrm>
            <a:off x="4221540" y="1364067"/>
            <a:ext cx="2529720" cy="437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body" idx="3"/>
          </p:nvPr>
        </p:nvSpPr>
        <p:spPr>
          <a:xfrm>
            <a:off x="4221540" y="1883498"/>
            <a:ext cx="252972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29210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title" idx="4"/>
          </p:nvPr>
        </p:nvSpPr>
        <p:spPr>
          <a:xfrm>
            <a:off x="6871411" y="1364067"/>
            <a:ext cx="2529720" cy="437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None/>
              <a:defRPr sz="2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5"/>
          </p:nvPr>
        </p:nvSpPr>
        <p:spPr>
          <a:xfrm>
            <a:off x="6871411" y="1883500"/>
            <a:ext cx="252972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292100" algn="ctr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292100" algn="ctr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55" name="Google Shape;55;p9"/>
          <p:cNvSpPr>
            <a:spLocks noGrp="1"/>
          </p:cNvSpPr>
          <p:nvPr>
            <p:ph type="pic" idx="6"/>
          </p:nvPr>
        </p:nvSpPr>
        <p:spPr>
          <a:xfrm>
            <a:off x="1371360" y="2808836"/>
            <a:ext cx="4023000" cy="2688747"/>
          </a:xfrm>
          <a:prstGeom prst="roundRect">
            <a:avLst>
              <a:gd name="adj" fmla="val 7140"/>
            </a:avLst>
          </a:prstGeom>
          <a:noFill/>
          <a:ln w="119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p9"/>
          <p:cNvSpPr>
            <a:spLocks noGrp="1"/>
          </p:cNvSpPr>
          <p:nvPr>
            <p:ph type="pic" idx="7"/>
          </p:nvPr>
        </p:nvSpPr>
        <p:spPr>
          <a:xfrm>
            <a:off x="5585220" y="2808836"/>
            <a:ext cx="4023000" cy="2688747"/>
          </a:xfrm>
          <a:prstGeom prst="roundRect">
            <a:avLst>
              <a:gd name="adj" fmla="val 7140"/>
            </a:avLst>
          </a:prstGeom>
          <a:noFill/>
          <a:ln w="119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9"/>
          <p:cNvSpPr txBox="1">
            <a:spLocks noGrp="1"/>
          </p:cNvSpPr>
          <p:nvPr>
            <p:ph type="title" idx="8"/>
          </p:nvPr>
        </p:nvSpPr>
        <p:spPr>
          <a:xfrm>
            <a:off x="863551" y="292114"/>
            <a:ext cx="9245880" cy="483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150" tIns="57150" rIns="57150" bIns="57150" anchor="t" anchorCtr="0">
            <a:sp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None/>
              <a:defRPr sz="2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- Centered 1">
  <p:cSld name="CUSTOM_4_1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>
            <a:spLocks noGrp="1"/>
          </p:cNvSpPr>
          <p:nvPr>
            <p:ph type="pic" idx="2"/>
          </p:nvPr>
        </p:nvSpPr>
        <p:spPr>
          <a:xfrm>
            <a:off x="2513520" y="1440568"/>
            <a:ext cx="5945760" cy="3812107"/>
          </a:xfrm>
          <a:prstGeom prst="roundRect">
            <a:avLst>
              <a:gd name="adj" fmla="val 4106"/>
            </a:avLst>
          </a:prstGeom>
          <a:noFill/>
          <a:ln w="119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10"/>
          <p:cNvSpPr txBox="1">
            <a:spLocks noGrp="1"/>
          </p:cNvSpPr>
          <p:nvPr>
            <p:ph type="title"/>
          </p:nvPr>
        </p:nvSpPr>
        <p:spPr>
          <a:xfrm>
            <a:off x="863551" y="292114"/>
            <a:ext cx="9245880" cy="483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150" tIns="57150" rIns="57150" bIns="57150" anchor="t" anchorCtr="0">
            <a:sp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None/>
              <a:defRPr sz="2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- Left Align 1">
  <p:cSld name="CUSTOM_4_1_1_2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>
            <a:spLocks noGrp="1"/>
          </p:cNvSpPr>
          <p:nvPr>
            <p:ph type="pic" idx="2"/>
          </p:nvPr>
        </p:nvSpPr>
        <p:spPr>
          <a:xfrm>
            <a:off x="482160" y="1817978"/>
            <a:ext cx="4583160" cy="3009440"/>
          </a:xfrm>
          <a:prstGeom prst="roundRect">
            <a:avLst>
              <a:gd name="adj" fmla="val 5645"/>
            </a:avLst>
          </a:prstGeom>
          <a:noFill/>
          <a:ln w="119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11"/>
          <p:cNvSpPr txBox="1">
            <a:spLocks noGrp="1"/>
          </p:cNvSpPr>
          <p:nvPr>
            <p:ph type="body" idx="1"/>
          </p:nvPr>
        </p:nvSpPr>
        <p:spPr>
          <a:xfrm>
            <a:off x="5366880" y="1826347"/>
            <a:ext cx="512388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2921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title"/>
          </p:nvPr>
        </p:nvSpPr>
        <p:spPr>
          <a:xfrm>
            <a:off x="863551" y="292114"/>
            <a:ext cx="9245880" cy="483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150" tIns="57150" rIns="57150" bIns="57150" anchor="t" anchorCtr="0">
            <a:sp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None/>
              <a:defRPr sz="2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- Right Align 1">
  <p:cSld name="CUSTOM_4_1_1_1_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>
            <a:spLocks noGrp="1"/>
          </p:cNvSpPr>
          <p:nvPr>
            <p:ph type="pic" idx="2"/>
          </p:nvPr>
        </p:nvSpPr>
        <p:spPr>
          <a:xfrm>
            <a:off x="5907600" y="1817978"/>
            <a:ext cx="4583160" cy="3009440"/>
          </a:xfrm>
          <a:prstGeom prst="roundRect">
            <a:avLst>
              <a:gd name="adj" fmla="val 5645"/>
            </a:avLst>
          </a:prstGeom>
          <a:noFill/>
          <a:ln w="119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p12"/>
          <p:cNvSpPr txBox="1">
            <a:spLocks noGrp="1"/>
          </p:cNvSpPr>
          <p:nvPr>
            <p:ph type="body" idx="1"/>
          </p:nvPr>
        </p:nvSpPr>
        <p:spPr>
          <a:xfrm>
            <a:off x="482160" y="1826347"/>
            <a:ext cx="512388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2921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68" name="Google Shape;68;p12"/>
          <p:cNvSpPr txBox="1">
            <a:spLocks noGrp="1"/>
          </p:cNvSpPr>
          <p:nvPr>
            <p:ph type="title"/>
          </p:nvPr>
        </p:nvSpPr>
        <p:spPr>
          <a:xfrm>
            <a:off x="863551" y="292114"/>
            <a:ext cx="9245880" cy="483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150" tIns="57150" rIns="57150" bIns="57150" anchor="t" anchorCtr="0">
            <a:sp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None/>
              <a:defRPr sz="2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- Double 1">
  <p:cSld name="CUSTOM_5_1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>
            <a:spLocks noGrp="1"/>
          </p:cNvSpPr>
          <p:nvPr>
            <p:ph type="pic" idx="2"/>
          </p:nvPr>
        </p:nvSpPr>
        <p:spPr>
          <a:xfrm>
            <a:off x="5909789" y="1338867"/>
            <a:ext cx="3714840" cy="2482667"/>
          </a:xfrm>
          <a:prstGeom prst="roundRect">
            <a:avLst>
              <a:gd name="adj" fmla="val 6561"/>
            </a:avLst>
          </a:prstGeom>
          <a:noFill/>
          <a:ln w="119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13"/>
          <p:cNvSpPr>
            <a:spLocks noGrp="1"/>
          </p:cNvSpPr>
          <p:nvPr>
            <p:ph type="pic" idx="3"/>
          </p:nvPr>
        </p:nvSpPr>
        <p:spPr>
          <a:xfrm>
            <a:off x="6775920" y="3023285"/>
            <a:ext cx="3714840" cy="2482667"/>
          </a:xfrm>
          <a:prstGeom prst="roundRect">
            <a:avLst>
              <a:gd name="adj" fmla="val 6561"/>
            </a:avLst>
          </a:prstGeom>
          <a:noFill/>
          <a:ln w="119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13"/>
          <p:cNvSpPr txBox="1">
            <a:spLocks noGrp="1"/>
          </p:cNvSpPr>
          <p:nvPr>
            <p:ph type="body" idx="1"/>
          </p:nvPr>
        </p:nvSpPr>
        <p:spPr>
          <a:xfrm>
            <a:off x="482160" y="1826347"/>
            <a:ext cx="512388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•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०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2921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BM Plex Sans"/>
              <a:buChar char="▫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863551" y="292114"/>
            <a:ext cx="9245880" cy="483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150" tIns="57150" rIns="57150" bIns="57150" anchor="t" anchorCtr="0">
            <a:sp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ontserrat"/>
              <a:buNone/>
              <a:defRPr sz="23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>
                <a:schemeClr val="dk1"/>
              </a:buClr>
              <a:buSzPts val="2500"/>
              <a:buFont typeface="Montserrat"/>
              <a:buNone/>
              <a:defRPr sz="2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- Left Align">
  <p:cSld name="CUSTOM_4_1_1_3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1371600" y="276578"/>
            <a:ext cx="8229600" cy="481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5"/>
          <p:cNvSpPr>
            <a:spLocks noGrp="1"/>
          </p:cNvSpPr>
          <p:nvPr>
            <p:ph type="pic" idx="2"/>
          </p:nvPr>
        </p:nvSpPr>
        <p:spPr>
          <a:xfrm>
            <a:off x="482160" y="1817978"/>
            <a:ext cx="4583160" cy="3009440"/>
          </a:xfrm>
          <a:prstGeom prst="roundRect">
            <a:avLst>
              <a:gd name="adj" fmla="val 5645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p15"/>
          <p:cNvSpPr txBox="1">
            <a:spLocks noGrp="1"/>
          </p:cNvSpPr>
          <p:nvPr>
            <p:ph type="body" idx="1"/>
          </p:nvPr>
        </p:nvSpPr>
        <p:spPr>
          <a:xfrm>
            <a:off x="5366880" y="1826347"/>
            <a:ext cx="512388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•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०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▫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•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०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▫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•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०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2921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nter"/>
              <a:buChar char="▫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81" name="Google Shape;81;p15"/>
          <p:cNvSpPr/>
          <p:nvPr/>
        </p:nvSpPr>
        <p:spPr>
          <a:xfrm rot="10800000" flipH="1">
            <a:off x="530071" y="5880933"/>
            <a:ext cx="9960480" cy="12320"/>
          </a:xfrm>
          <a:prstGeom prst="rect">
            <a:avLst/>
          </a:prstGeom>
          <a:gradFill>
            <a:gsLst>
              <a:gs pos="0">
                <a:srgbClr val="12D1BA"/>
              </a:gs>
              <a:gs pos="50000">
                <a:srgbClr val="008CFF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23" dirty="0"/>
          </a:p>
        </p:txBody>
      </p:sp>
      <p:sp>
        <p:nvSpPr>
          <p:cNvPr id="82" name="Google Shape;82;p15"/>
          <p:cNvSpPr txBox="1"/>
          <p:nvPr/>
        </p:nvSpPr>
        <p:spPr>
          <a:xfrm>
            <a:off x="482100" y="5978062"/>
            <a:ext cx="4213800" cy="166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36575" rIns="36575" bIns="36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6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 AND PROPRIETARY. Copyright 2026 Corva AI, LLC. All Rights Reserved.</a:t>
            </a:r>
            <a:endParaRPr sz="6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83" name="Google Shape;8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842082" y="5967962"/>
            <a:ext cx="1648473" cy="227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- Right Align">
  <p:cSld name="CUSTOM_4_1_1_1_2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1371600" y="276578"/>
            <a:ext cx="8229600" cy="481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6"/>
          <p:cNvSpPr>
            <a:spLocks noGrp="1"/>
          </p:cNvSpPr>
          <p:nvPr>
            <p:ph type="pic" idx="2"/>
          </p:nvPr>
        </p:nvSpPr>
        <p:spPr>
          <a:xfrm>
            <a:off x="5907600" y="1817978"/>
            <a:ext cx="4583160" cy="3009440"/>
          </a:xfrm>
          <a:prstGeom prst="roundRect">
            <a:avLst>
              <a:gd name="adj" fmla="val 5645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482160" y="1826347"/>
            <a:ext cx="512388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•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०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▫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•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०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▫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•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०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2921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nter"/>
              <a:buChar char="▫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88" name="Google Shape;88;p16"/>
          <p:cNvSpPr/>
          <p:nvPr/>
        </p:nvSpPr>
        <p:spPr>
          <a:xfrm rot="10800000" flipH="1">
            <a:off x="530071" y="5880933"/>
            <a:ext cx="9960480" cy="12320"/>
          </a:xfrm>
          <a:prstGeom prst="rect">
            <a:avLst/>
          </a:prstGeom>
          <a:gradFill>
            <a:gsLst>
              <a:gs pos="0">
                <a:srgbClr val="12D1BA"/>
              </a:gs>
              <a:gs pos="50000">
                <a:srgbClr val="008CFF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23" dirty="0"/>
          </a:p>
        </p:txBody>
      </p:sp>
      <p:sp>
        <p:nvSpPr>
          <p:cNvPr id="89" name="Google Shape;89;p16"/>
          <p:cNvSpPr txBox="1"/>
          <p:nvPr/>
        </p:nvSpPr>
        <p:spPr>
          <a:xfrm>
            <a:off x="482100" y="5978062"/>
            <a:ext cx="4213800" cy="166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36575" rIns="36575" bIns="36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6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 AND PROPRIETARY. Copyright 2025 Corva AI, LLC. All Rights Reserved.</a:t>
            </a:r>
            <a:endParaRPr sz="6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90" name="Google Shape;90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842082" y="5967962"/>
            <a:ext cx="1648473" cy="227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- Left Align 2">
  <p:cSld name="CUSTOM_4_1_1_4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1371600" y="276578"/>
            <a:ext cx="8229600" cy="481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7"/>
          <p:cNvSpPr>
            <a:spLocks noGrp="1"/>
          </p:cNvSpPr>
          <p:nvPr>
            <p:ph type="pic" idx="2"/>
          </p:nvPr>
        </p:nvSpPr>
        <p:spPr>
          <a:xfrm>
            <a:off x="482160" y="1817978"/>
            <a:ext cx="4583160" cy="3009440"/>
          </a:xfrm>
          <a:prstGeom prst="roundRect">
            <a:avLst>
              <a:gd name="adj" fmla="val 5645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17"/>
          <p:cNvSpPr txBox="1">
            <a:spLocks noGrp="1"/>
          </p:cNvSpPr>
          <p:nvPr>
            <p:ph type="body" idx="1"/>
          </p:nvPr>
        </p:nvSpPr>
        <p:spPr>
          <a:xfrm>
            <a:off x="5366880" y="1826347"/>
            <a:ext cx="512388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•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०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▫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•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०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▫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•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०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2921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nter"/>
              <a:buChar char="▫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95" name="Google Shape;95;p17"/>
          <p:cNvSpPr/>
          <p:nvPr/>
        </p:nvSpPr>
        <p:spPr>
          <a:xfrm rot="10800000" flipH="1">
            <a:off x="530071" y="5880933"/>
            <a:ext cx="9960480" cy="12320"/>
          </a:xfrm>
          <a:prstGeom prst="rect">
            <a:avLst/>
          </a:prstGeom>
          <a:gradFill>
            <a:gsLst>
              <a:gs pos="0">
                <a:srgbClr val="12D1BA"/>
              </a:gs>
              <a:gs pos="50000">
                <a:srgbClr val="008CFF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23" dirty="0"/>
          </a:p>
        </p:txBody>
      </p:sp>
      <p:sp>
        <p:nvSpPr>
          <p:cNvPr id="96" name="Google Shape;96;p17"/>
          <p:cNvSpPr txBox="1"/>
          <p:nvPr/>
        </p:nvSpPr>
        <p:spPr>
          <a:xfrm>
            <a:off x="482100" y="5978062"/>
            <a:ext cx="4213800" cy="166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36575" rIns="36575" bIns="36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6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CONFIDENTIAL AND PROPRIETARY. Copyright 2025 Corva AI, LLC. All Rights Reserved.</a:t>
            </a:r>
            <a:endParaRPr sz="600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97" name="Google Shape;97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842082" y="5967962"/>
            <a:ext cx="1648473" cy="227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- 1 Column">
  <p:cSld name="TITLE_3_1_1_1_3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1371600" y="276578"/>
            <a:ext cx="8229600" cy="481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1"/>
          </p:nvPr>
        </p:nvSpPr>
        <p:spPr>
          <a:xfrm>
            <a:off x="482160" y="2504633"/>
            <a:ext cx="768096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•"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०"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▫"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•"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०"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▫"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•"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Inter"/>
              <a:buChar char="०"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2921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2"/>
              </a:buClr>
              <a:buSzPts val="1000"/>
              <a:buFont typeface="Inter"/>
              <a:buChar char="▫"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title" idx="2"/>
          </p:nvPr>
        </p:nvSpPr>
        <p:spPr>
          <a:xfrm>
            <a:off x="482200" y="1801365"/>
            <a:ext cx="7680960" cy="35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Poppins"/>
              <a:buNone/>
              <a:defRPr sz="12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Poppins"/>
              <a:buNone/>
              <a:defRPr sz="12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Poppins"/>
              <a:buNone/>
              <a:defRPr sz="12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Poppins"/>
              <a:buNone/>
              <a:defRPr sz="12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Poppins"/>
              <a:buNone/>
              <a:defRPr sz="12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Poppins"/>
              <a:buNone/>
              <a:defRPr sz="12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Poppins"/>
              <a:buNone/>
              <a:defRPr sz="12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Poppins"/>
              <a:buNone/>
              <a:defRPr sz="12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2"/>
              </a:buClr>
              <a:buSzPts val="1200"/>
              <a:buFont typeface="Poppins"/>
              <a:buNone/>
              <a:defRPr sz="12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02" name="Google Shape;102;p18"/>
          <p:cNvSpPr/>
          <p:nvPr/>
        </p:nvSpPr>
        <p:spPr>
          <a:xfrm rot="10800000" flipH="1">
            <a:off x="530071" y="5880933"/>
            <a:ext cx="9960480" cy="12320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23" dirty="0"/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843743" y="6026285"/>
            <a:ext cx="643268" cy="110382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 txBox="1"/>
          <p:nvPr/>
        </p:nvSpPr>
        <p:spPr>
          <a:xfrm>
            <a:off x="482100" y="5978062"/>
            <a:ext cx="4213800" cy="166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36575" rIns="36575" bIns="36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6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CONFIDENTIAL AND PROPRIETARY. Copyright 2025 Corva AI, LLC. All Rights Reserved.</a:t>
            </a:r>
            <a:endParaRPr sz="600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ctrTitle"/>
          </p:nvPr>
        </p:nvSpPr>
        <p:spPr>
          <a:xfrm>
            <a:off x="374050" y="926582"/>
            <a:ext cx="10224720" cy="2554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ubTitle" idx="1"/>
          </p:nvPr>
        </p:nvSpPr>
        <p:spPr>
          <a:xfrm>
            <a:off x="374040" y="3526911"/>
            <a:ext cx="10224720" cy="986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sldNum" idx="12"/>
          </p:nvPr>
        </p:nvSpPr>
        <p:spPr>
          <a:xfrm>
            <a:off x="10166950" y="5803115"/>
            <a:ext cx="658440" cy="489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- Left Align 1 1">
  <p:cSld name="CUSTOM_4_1_1_3_3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1371600" y="276578"/>
            <a:ext cx="8229600" cy="481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20"/>
          <p:cNvSpPr>
            <a:spLocks noGrp="1"/>
          </p:cNvSpPr>
          <p:nvPr>
            <p:ph type="pic" idx="2"/>
          </p:nvPr>
        </p:nvSpPr>
        <p:spPr>
          <a:xfrm>
            <a:off x="482160" y="1817978"/>
            <a:ext cx="4583160" cy="3009440"/>
          </a:xfrm>
          <a:prstGeom prst="roundRect">
            <a:avLst>
              <a:gd name="adj" fmla="val 5645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20"/>
          <p:cNvSpPr txBox="1">
            <a:spLocks noGrp="1"/>
          </p:cNvSpPr>
          <p:nvPr>
            <p:ph type="body" idx="1"/>
          </p:nvPr>
        </p:nvSpPr>
        <p:spPr>
          <a:xfrm>
            <a:off x="5366880" y="1826347"/>
            <a:ext cx="512388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•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०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▫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•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०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▫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•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०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2921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nter"/>
              <a:buChar char="▫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13" name="Google Shape;113;p20"/>
          <p:cNvSpPr/>
          <p:nvPr/>
        </p:nvSpPr>
        <p:spPr>
          <a:xfrm rot="10800000" flipH="1">
            <a:off x="445860" y="5880933"/>
            <a:ext cx="10081080" cy="12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23" dirty="0"/>
          </a:p>
        </p:txBody>
      </p:sp>
      <p:sp>
        <p:nvSpPr>
          <p:cNvPr id="114" name="Google Shape;114;p20"/>
          <p:cNvSpPr txBox="1"/>
          <p:nvPr/>
        </p:nvSpPr>
        <p:spPr>
          <a:xfrm>
            <a:off x="743354" y="5978062"/>
            <a:ext cx="5429880" cy="15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36575" rIns="36575" bIns="36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CONFIDENTIAL AND PROPRIETARY. Copyright 2026 Corva AI. LLC and Baker Hughes Company. All rights reserved.</a:t>
            </a:r>
            <a:endParaRPr sz="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20"/>
          <p:cNvSpPr txBox="1"/>
          <p:nvPr/>
        </p:nvSpPr>
        <p:spPr>
          <a:xfrm>
            <a:off x="445860" y="5943715"/>
            <a:ext cx="297360" cy="20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000" rIns="64000" bIns="640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5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6" name="Google Shape;11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78472" y="5958442"/>
            <a:ext cx="1648473" cy="227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- Right Align 2">
  <p:cSld name="CUSTOM_4_1_1_1_3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1371600" y="276578"/>
            <a:ext cx="8229600" cy="481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1"/>
          <p:cNvSpPr>
            <a:spLocks noGrp="1"/>
          </p:cNvSpPr>
          <p:nvPr>
            <p:ph type="pic" idx="2"/>
          </p:nvPr>
        </p:nvSpPr>
        <p:spPr>
          <a:xfrm>
            <a:off x="5907600" y="1817978"/>
            <a:ext cx="4583160" cy="3009440"/>
          </a:xfrm>
          <a:prstGeom prst="roundRect">
            <a:avLst>
              <a:gd name="adj" fmla="val 5645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482160" y="1826347"/>
            <a:ext cx="512388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•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०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▫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•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०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▫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•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०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2921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Inter"/>
              <a:buChar char="▫"/>
              <a:defRPr sz="10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21" name="Google Shape;121;p21"/>
          <p:cNvSpPr/>
          <p:nvPr/>
        </p:nvSpPr>
        <p:spPr>
          <a:xfrm rot="10800000" flipH="1">
            <a:off x="445860" y="5880933"/>
            <a:ext cx="10081080" cy="12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23" dirty="0"/>
          </a:p>
        </p:txBody>
      </p:sp>
      <p:sp>
        <p:nvSpPr>
          <p:cNvPr id="122" name="Google Shape;122;p21"/>
          <p:cNvSpPr txBox="1"/>
          <p:nvPr/>
        </p:nvSpPr>
        <p:spPr>
          <a:xfrm>
            <a:off x="743354" y="5978062"/>
            <a:ext cx="5429880" cy="15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36575" rIns="36575" bIns="36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CONFIDENTIAL AND PROPRIETARY. Copyright 2026 Corva AI. LLC and Baker Hughes Company. All rights reserved.</a:t>
            </a:r>
            <a:endParaRPr sz="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3" name="Google Shape;123;p21"/>
          <p:cNvSpPr txBox="1"/>
          <p:nvPr/>
        </p:nvSpPr>
        <p:spPr>
          <a:xfrm>
            <a:off x="445860" y="5943715"/>
            <a:ext cx="297360" cy="20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000" rIns="64000" bIns="640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5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4" name="Google Shape;124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78472" y="5958442"/>
            <a:ext cx="1648473" cy="227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">
  <p:cSld name="CUSTOM_2_1_2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1645920" y="2903414"/>
            <a:ext cx="7680960" cy="535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36575" rIns="36575" bIns="3657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None/>
              <a:defRPr sz="3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22"/>
          <p:cNvSpPr txBox="1"/>
          <p:nvPr/>
        </p:nvSpPr>
        <p:spPr>
          <a:xfrm>
            <a:off x="445860" y="5943715"/>
            <a:ext cx="297360" cy="20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000" rIns="64000" bIns="640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5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78472" y="5958442"/>
            <a:ext cx="1648473" cy="22704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2"/>
          <p:cNvSpPr/>
          <p:nvPr/>
        </p:nvSpPr>
        <p:spPr>
          <a:xfrm rot="10800000" flipH="1">
            <a:off x="445860" y="5880933"/>
            <a:ext cx="10081080" cy="12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23" dirty="0"/>
          </a:p>
        </p:txBody>
      </p:sp>
      <p:sp>
        <p:nvSpPr>
          <p:cNvPr id="130" name="Google Shape;130;p22"/>
          <p:cNvSpPr txBox="1"/>
          <p:nvPr/>
        </p:nvSpPr>
        <p:spPr>
          <a:xfrm>
            <a:off x="743354" y="5978062"/>
            <a:ext cx="5429880" cy="15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36575" rIns="36575" bIns="36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CONFIDENTIAL AND PROPRIETARY. Copyright 2026 Corva AI. LLC and Baker Hughes Company. All rights reserved.</a:t>
            </a:r>
            <a:endParaRPr sz="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- Double">
  <p:cSld name="CUSTOM_5_2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>
            <a:spLocks noGrp="1"/>
          </p:cNvSpPr>
          <p:nvPr>
            <p:ph type="pic" idx="2"/>
          </p:nvPr>
        </p:nvSpPr>
        <p:spPr>
          <a:xfrm>
            <a:off x="5909789" y="1338867"/>
            <a:ext cx="3714840" cy="2482667"/>
          </a:xfrm>
          <a:prstGeom prst="roundRect">
            <a:avLst>
              <a:gd name="adj" fmla="val 6561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1371600" y="276578"/>
            <a:ext cx="8229600" cy="481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23"/>
          <p:cNvSpPr>
            <a:spLocks noGrp="1"/>
          </p:cNvSpPr>
          <p:nvPr>
            <p:ph type="pic" idx="3"/>
          </p:nvPr>
        </p:nvSpPr>
        <p:spPr>
          <a:xfrm>
            <a:off x="6775920" y="3023285"/>
            <a:ext cx="3714840" cy="2482667"/>
          </a:xfrm>
          <a:prstGeom prst="roundRect">
            <a:avLst>
              <a:gd name="adj" fmla="val 6561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422611" y="1817978"/>
            <a:ext cx="458316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•"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⚬"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▪"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•"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⚬"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▪"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•"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⚬"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2921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Poppins"/>
              <a:buChar char="▪"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36" name="Google Shape;136;p23"/>
          <p:cNvSpPr txBox="1"/>
          <p:nvPr/>
        </p:nvSpPr>
        <p:spPr>
          <a:xfrm>
            <a:off x="445860" y="5943715"/>
            <a:ext cx="297360" cy="20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4000" rIns="64000" bIns="640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5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37" name="Google Shape;137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878472" y="5958442"/>
            <a:ext cx="1648473" cy="22704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3"/>
          <p:cNvSpPr/>
          <p:nvPr/>
        </p:nvSpPr>
        <p:spPr>
          <a:xfrm rot="10800000" flipH="1">
            <a:off x="445860" y="5880933"/>
            <a:ext cx="10081080" cy="12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23" dirty="0"/>
          </a:p>
        </p:txBody>
      </p:sp>
      <p:sp>
        <p:nvSpPr>
          <p:cNvPr id="139" name="Google Shape;139;p23"/>
          <p:cNvSpPr txBox="1"/>
          <p:nvPr/>
        </p:nvSpPr>
        <p:spPr>
          <a:xfrm>
            <a:off x="743354" y="5978062"/>
            <a:ext cx="5429880" cy="15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36575" rIns="36575" bIns="36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5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CONFIDENTIAL AND PROPRIETARY. Copyright 2026 Corva AI. LLC and Baker Hughes Company. All rights reserved.</a:t>
            </a:r>
            <a:endParaRPr sz="5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- Double 1 1">
  <p:cSld name="CUSTOM_5_1_1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>
            <a:spLocks noGrp="1"/>
          </p:cNvSpPr>
          <p:nvPr>
            <p:ph type="pic" idx="2"/>
          </p:nvPr>
        </p:nvSpPr>
        <p:spPr>
          <a:xfrm>
            <a:off x="5909789" y="1338867"/>
            <a:ext cx="3714840" cy="2482667"/>
          </a:xfrm>
          <a:prstGeom prst="roundRect">
            <a:avLst>
              <a:gd name="adj" fmla="val 6561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24"/>
          <p:cNvSpPr txBox="1">
            <a:spLocks noGrp="1"/>
          </p:cNvSpPr>
          <p:nvPr>
            <p:ph type="title"/>
          </p:nvPr>
        </p:nvSpPr>
        <p:spPr>
          <a:xfrm>
            <a:off x="1371600" y="276578"/>
            <a:ext cx="8229600" cy="481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lv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3" name="Google Shape;143;p24"/>
          <p:cNvSpPr>
            <a:spLocks noGrp="1"/>
          </p:cNvSpPr>
          <p:nvPr>
            <p:ph type="pic" idx="3"/>
          </p:nvPr>
        </p:nvSpPr>
        <p:spPr>
          <a:xfrm>
            <a:off x="6775920" y="3023285"/>
            <a:ext cx="3714840" cy="2482667"/>
          </a:xfrm>
          <a:prstGeom prst="roundRect">
            <a:avLst>
              <a:gd name="adj" fmla="val 6561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p24"/>
          <p:cNvSpPr txBox="1">
            <a:spLocks noGrp="1"/>
          </p:cNvSpPr>
          <p:nvPr>
            <p:ph type="body" idx="1"/>
          </p:nvPr>
        </p:nvSpPr>
        <p:spPr>
          <a:xfrm>
            <a:off x="422611" y="1817978"/>
            <a:ext cx="4583160" cy="31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lvl1pPr marL="457200" lvl="0" indent="-2921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•"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⚬"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▪"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•"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⚬"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▪"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•"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29210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⚬"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2921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chemeClr val="dk1"/>
              </a:buClr>
              <a:buSzPts val="1000"/>
              <a:buFont typeface="Poppins"/>
              <a:buChar char="▪"/>
              <a:defRPr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45" name="Google Shape;145;p24"/>
          <p:cNvSpPr txBox="1"/>
          <p:nvPr/>
        </p:nvSpPr>
        <p:spPr>
          <a:xfrm>
            <a:off x="482100" y="5978062"/>
            <a:ext cx="4213800" cy="166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36575" rIns="36575" bIns="36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en-US" sz="60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CONFIDENTIAL AND PROPRIETARY. Copyright 2024 Corva AI, LLC. All Rights Reserved.</a:t>
            </a:r>
            <a:endParaRPr sz="600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6" name="Google Shape;146;p24"/>
          <p:cNvSpPr/>
          <p:nvPr/>
        </p:nvSpPr>
        <p:spPr>
          <a:xfrm rot="10800000" flipH="1">
            <a:off x="530071" y="5880933"/>
            <a:ext cx="9960480" cy="12320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chemeClr val="accent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23" dirty="0"/>
          </a:p>
        </p:txBody>
      </p:sp>
      <p:pic>
        <p:nvPicPr>
          <p:cNvPr id="147" name="Google Shape;147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843743" y="6026285"/>
            <a:ext cx="643268" cy="1103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1">
  <p:cSld name="Thank You 1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4" title="Thank You Pag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0972797" cy="6400787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2521275" y="2733491"/>
            <a:ext cx="5930280" cy="746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150" tIns="57150" rIns="57150" bIns="5715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Thank You</a:t>
            </a:r>
            <a:endParaRPr sz="41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435757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 title="Content Page.png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2" y="1"/>
            <a:ext cx="10972803" cy="640078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DBF950-FCBE-4651-9C11-2668FC856524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587241" y="6113160"/>
            <a:ext cx="1836420" cy="169277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100" dirty="0">
                <a:solidFill>
                  <a:srgbClr val="008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Baker Hughes Confidential</a:t>
            </a:r>
          </a:p>
        </p:txBody>
      </p:sp>
      <p:sp>
        <p:nvSpPr>
          <p:cNvPr id="2" name="MSIPCMContentMarking" descr="{&quot;HashCode&quot;:1503687135,&quot;Placement&quot;:&quot;Header&quot;}">
            <a:extLst>
              <a:ext uri="{FF2B5EF4-FFF2-40B4-BE49-F238E27FC236}">
                <a16:creationId xmlns:a16="http://schemas.microsoft.com/office/drawing/2014/main" id="{68DFFED9-3B0F-41D5-BEB5-726A4CA5CC91}"/>
              </a:ext>
            </a:extLst>
          </p:cNvPr>
          <p:cNvSpPr txBox="1"/>
          <p:nvPr userDrawn="1"/>
        </p:nvSpPr>
        <p:spPr>
          <a:xfrm>
            <a:off x="0" y="0"/>
            <a:ext cx="260732" cy="39939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</a:rPr>
              <a:t>
 </a:t>
            </a:r>
            <a:endParaRPr lang="en-US" sz="1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MSIPCMContentMarking" descr="{&quot;HashCode&quot;:-1230239927,&quot;Placement&quot;:&quot;Footer&quot;}">
            <a:extLst>
              <a:ext uri="{FF2B5EF4-FFF2-40B4-BE49-F238E27FC236}">
                <a16:creationId xmlns:a16="http://schemas.microsoft.com/office/drawing/2014/main" id="{68A74547-9023-4FE3-BFA0-843857E5E4F2}"/>
              </a:ext>
            </a:extLst>
          </p:cNvPr>
          <p:cNvSpPr txBox="1"/>
          <p:nvPr userDrawn="1"/>
        </p:nvSpPr>
        <p:spPr>
          <a:xfrm>
            <a:off x="0" y="6151602"/>
            <a:ext cx="2485381" cy="2491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1000">
                <a:solidFill>
                  <a:srgbClr val="000000"/>
                </a:solidFill>
                <a:latin typeface="Arial" panose="020B0604020202020204" pitchFamily="34" charset="0"/>
              </a:rPr>
              <a:t>Saudi Aramco: Company General Use</a:t>
            </a:r>
            <a:endParaRPr lang="en-US" sz="1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3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6" descr="take out the corvacon the experienc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-1"/>
            <a:ext cx="10972800" cy="640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6"/>
          <p:cNvPicPr preferRelativeResize="0"/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25347" y="2183595"/>
            <a:ext cx="1377649" cy="51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46497" y="2233045"/>
            <a:ext cx="1691196" cy="3428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26"/>
          <p:cNvCxnSpPr/>
          <p:nvPr/>
        </p:nvCxnSpPr>
        <p:spPr>
          <a:xfrm rot="-5400000" flipH="1">
            <a:off x="3449546" y="2439841"/>
            <a:ext cx="3063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8" name="Google Shape;158;p26"/>
          <p:cNvSpPr txBox="1"/>
          <p:nvPr/>
        </p:nvSpPr>
        <p:spPr>
          <a:xfrm>
            <a:off x="240895" y="3390695"/>
            <a:ext cx="57642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90000"/>
              </a:lnSpc>
              <a:buSzPts val="3600"/>
            </a:pPr>
            <a:r>
              <a:rPr lang="en-US" sz="31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RTES Engineering Solutions Weekly Update</a:t>
            </a:r>
            <a:endParaRPr sz="31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59" name="Google Shape;159;p26"/>
          <p:cNvPicPr preferRelativeResize="0"/>
          <p:nvPr/>
        </p:nvPicPr>
        <p:blipFill rotWithShape="1">
          <a:blip r:embed="rId6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0574" y="2233047"/>
            <a:ext cx="1819049" cy="4141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" name="Google Shape;160;p26"/>
          <p:cNvCxnSpPr/>
          <p:nvPr/>
        </p:nvCxnSpPr>
        <p:spPr>
          <a:xfrm rot="-5400000" flipH="1">
            <a:off x="1969334" y="2439841"/>
            <a:ext cx="3063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1" name="Google Shape;161;p26"/>
          <p:cNvSpPr txBox="1"/>
          <p:nvPr/>
        </p:nvSpPr>
        <p:spPr>
          <a:xfrm>
            <a:off x="340545" y="4996520"/>
            <a:ext cx="5664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575" tIns="36575" rIns="36575" bIns="36575" anchor="t" anchorCtr="0">
            <a:spAutoFit/>
          </a:bodyPr>
          <a:lstStyle/>
          <a:p>
            <a:r>
              <a:rPr lang="en-US" sz="13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August 19</a:t>
            </a:r>
            <a:r>
              <a:rPr lang="en-US" sz="1300" baseline="300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th</a:t>
            </a:r>
            <a:r>
              <a:rPr lang="en-US" sz="1300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2026</a:t>
            </a:r>
            <a:endParaRPr sz="1300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/>
          <p:nvPr/>
        </p:nvSpPr>
        <p:spPr>
          <a:xfrm>
            <a:off x="1564838" y="1018674"/>
            <a:ext cx="7704900" cy="481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/>
          <a:p>
            <a:pPr algn="ctr">
              <a:lnSpc>
                <a:spcPct val="104000"/>
              </a:lnSpc>
            </a:pPr>
            <a:r>
              <a:rPr lang="en-US" sz="22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Wells Monitored</a:t>
            </a:r>
            <a:endParaRPr sz="22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37927C-0C08-48A6-BEFD-EEE6D8883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66" y="1770730"/>
            <a:ext cx="9740053" cy="31534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>
            <a:spLocks noGrp="1"/>
          </p:cNvSpPr>
          <p:nvPr>
            <p:ph type="title"/>
          </p:nvPr>
        </p:nvSpPr>
        <p:spPr>
          <a:xfrm>
            <a:off x="1077305" y="439857"/>
            <a:ext cx="3681265" cy="385346"/>
          </a:xfrm>
          <a:prstGeom prst="rect">
            <a:avLst/>
          </a:prstGeom>
        </p:spPr>
        <p:txBody>
          <a:bodyPr spcFirstLastPara="1" wrap="square" lIns="64000" tIns="64000" rIns="64000" bIns="64000" anchor="t" anchorCtr="0">
            <a:spAutoFit/>
          </a:bodyPr>
          <a:lstStyle/>
          <a:p>
            <a:r>
              <a:rPr lang="en-US" sz="1600" dirty="0"/>
              <a:t>Weekly Interventions Summary</a:t>
            </a:r>
            <a:endParaRPr sz="1600" dirty="0"/>
          </a:p>
        </p:txBody>
      </p:sp>
      <p:sp>
        <p:nvSpPr>
          <p:cNvPr id="6" name="Google Shape;174;p28">
            <a:extLst>
              <a:ext uri="{FF2B5EF4-FFF2-40B4-BE49-F238E27FC236}">
                <a16:creationId xmlns:a16="http://schemas.microsoft.com/office/drawing/2014/main" id="{88BA8F6E-2687-47BB-87E0-CA8530101BC5}"/>
              </a:ext>
            </a:extLst>
          </p:cNvPr>
          <p:cNvSpPr txBox="1">
            <a:spLocks/>
          </p:cNvSpPr>
          <p:nvPr/>
        </p:nvSpPr>
        <p:spPr>
          <a:xfrm>
            <a:off x="6520424" y="439857"/>
            <a:ext cx="3681265" cy="38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600" dirty="0"/>
              <a:t>Cumulative Summary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CD12AC-C4A2-4D6C-904A-95A2F5329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187" y="970941"/>
            <a:ext cx="9963572" cy="27131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ACB71F-6A07-4E0F-83A1-C83FAD53EA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02702"/>
            <a:ext cx="10972800" cy="196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34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>
            <a:spLocks noGrp="1"/>
          </p:cNvSpPr>
          <p:nvPr>
            <p:ph type="title"/>
          </p:nvPr>
        </p:nvSpPr>
        <p:spPr>
          <a:xfrm>
            <a:off x="1402677" y="179768"/>
            <a:ext cx="7910059" cy="385346"/>
          </a:xfrm>
          <a:prstGeom prst="rect">
            <a:avLst/>
          </a:prstGeom>
        </p:spPr>
        <p:txBody>
          <a:bodyPr spcFirstLastPara="1" wrap="square" lIns="64000" tIns="64000" rIns="64000" bIns="64000" anchor="t" anchorCtr="0">
            <a:spAutoFit/>
          </a:bodyPr>
          <a:lstStyle/>
          <a:p>
            <a:r>
              <a:rPr lang="en-US" sz="1600" dirty="0"/>
              <a:t>RTES realized Cost Saving in RDH Project: </a:t>
            </a:r>
            <a:r>
              <a:rPr lang="en-US" sz="1100" dirty="0"/>
              <a:t>(from July 12</a:t>
            </a:r>
            <a:r>
              <a:rPr lang="en-US" sz="1100" baseline="30000" dirty="0"/>
              <a:t>th</a:t>
            </a:r>
            <a:r>
              <a:rPr lang="en-US" sz="1100" dirty="0"/>
              <a:t> till August 18</a:t>
            </a:r>
            <a:r>
              <a:rPr lang="en-US" sz="1100" baseline="30000" dirty="0"/>
              <a:t>th</a:t>
            </a:r>
            <a:r>
              <a:rPr lang="en-US" sz="1100" dirty="0"/>
              <a:t> 2026)</a:t>
            </a:r>
            <a:endParaRPr sz="1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C154C4-9C3B-497D-B858-9025AAFC6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68" y="1212427"/>
            <a:ext cx="10209063" cy="348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44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>
            <a:spLocks noGrp="1"/>
          </p:cNvSpPr>
          <p:nvPr>
            <p:ph type="title"/>
          </p:nvPr>
        </p:nvSpPr>
        <p:spPr>
          <a:xfrm>
            <a:off x="2057400" y="2966400"/>
            <a:ext cx="6858000" cy="481334"/>
          </a:xfrm>
          <a:prstGeom prst="rect">
            <a:avLst/>
          </a:prstGeom>
        </p:spPr>
        <p:txBody>
          <a:bodyPr spcFirstLastPara="1" wrap="square" lIns="64000" tIns="64000" rIns="64000" bIns="64000" anchor="t" anchorCtr="0">
            <a:spAutoFit/>
          </a:bodyPr>
          <a:lstStyle/>
          <a:p>
            <a:r>
              <a:rPr lang="en-US" dirty="0"/>
              <a:t>Use Cases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B0C590-0CE8-400D-8173-8922CFA8E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3024" y="2694433"/>
            <a:ext cx="6585612" cy="2968074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591B2D6D-8F97-4DE0-BCC1-8E7166F5E785}"/>
              </a:ext>
            </a:extLst>
          </p:cNvPr>
          <p:cNvSpPr txBox="1">
            <a:spLocks/>
          </p:cNvSpPr>
          <p:nvPr/>
        </p:nvSpPr>
        <p:spPr>
          <a:xfrm>
            <a:off x="66207" y="120487"/>
            <a:ext cx="7615092" cy="38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1600" dirty="0"/>
              <a:t>SND-2015 </a:t>
            </a:r>
            <a:r>
              <a:rPr lang="en-US" sz="1600" b="0" dirty="0"/>
              <a:t>|</a:t>
            </a:r>
            <a:r>
              <a:rPr lang="en-US" sz="1600" dirty="0"/>
              <a:t> HRDH-2652 </a:t>
            </a:r>
            <a:r>
              <a:rPr lang="en-US" sz="1600" b="0" dirty="0"/>
              <a:t>|</a:t>
            </a:r>
            <a:r>
              <a:rPr lang="en-US" sz="1600" dirty="0"/>
              <a:t> ROP Improvement 8 3/8” Hole Section</a:t>
            </a:r>
            <a:endParaRPr lang="en-US" sz="1600" u="sng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BB4D5E-5734-4943-B59F-CFC18E3A7C74}"/>
              </a:ext>
            </a:extLst>
          </p:cNvPr>
          <p:cNvSpPr txBox="1"/>
          <p:nvPr/>
        </p:nvSpPr>
        <p:spPr>
          <a:xfrm>
            <a:off x="66206" y="514274"/>
            <a:ext cx="10906593" cy="259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</a:pP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The 8 3/8" section was completed in </a:t>
            </a:r>
            <a:r>
              <a:rPr lang="en-US" sz="800" b="1" dirty="0">
                <a:solidFill>
                  <a:srgbClr val="00B05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44.5 </a:t>
            </a:r>
            <a:r>
              <a:rPr lang="en-US" sz="800" b="1" dirty="0" err="1">
                <a:solidFill>
                  <a:srgbClr val="00B05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hrs</a:t>
            </a:r>
            <a:r>
              <a:rPr lang="en-US" sz="800" b="1" dirty="0">
                <a:solidFill>
                  <a:srgbClr val="00B05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compared to the planned </a:t>
            </a:r>
            <a:r>
              <a:rPr lang="en-US" sz="800" u="sng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57.43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800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hrs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resulting in a total 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saving </a:t>
            </a:r>
            <a:r>
              <a:rPr lang="en-US" sz="800" b="1" dirty="0">
                <a:solidFill>
                  <a:srgbClr val="00B050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12.93 </a:t>
            </a:r>
            <a:r>
              <a:rPr lang="en-US" sz="800" b="1" dirty="0">
                <a:solidFill>
                  <a:srgbClr val="00B05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hr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. Additionally, an ILT Potential cost avoidance of  </a:t>
            </a:r>
            <a:r>
              <a:rPr lang="en-US" sz="800" b="1" dirty="0">
                <a:solidFill>
                  <a:srgbClr val="FF0000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2.9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</a:t>
            </a:r>
            <a:r>
              <a:rPr lang="en-US" sz="800" b="1" dirty="0" err="1">
                <a:solidFill>
                  <a:srgbClr val="FF0000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hr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for W2W time &amp; tripping speed</a:t>
            </a:r>
            <a:endParaRPr lang="en-US" sz="800" b="1" dirty="0">
              <a:solidFill>
                <a:srgbClr val="FF0000"/>
              </a:solidFill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275078B-15E4-4F98-B7D3-B535CFBB1904}"/>
              </a:ext>
            </a:extLst>
          </p:cNvPr>
          <p:cNvSpPr/>
          <p:nvPr/>
        </p:nvSpPr>
        <p:spPr>
          <a:xfrm>
            <a:off x="5073085" y="4481360"/>
            <a:ext cx="696686" cy="21227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None ADH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AE88544-18EC-4028-B5B7-7C3910593ED8}"/>
              </a:ext>
            </a:extLst>
          </p:cNvPr>
          <p:cNvSpPr/>
          <p:nvPr/>
        </p:nvSpPr>
        <p:spPr>
          <a:xfrm>
            <a:off x="8200121" y="4481360"/>
            <a:ext cx="479574" cy="21227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ADH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7C376124-C0E1-4DFF-9C00-5FDB4683E8E4}"/>
              </a:ext>
            </a:extLst>
          </p:cNvPr>
          <p:cNvSpPr/>
          <p:nvPr/>
        </p:nvSpPr>
        <p:spPr>
          <a:xfrm>
            <a:off x="9662024" y="4481360"/>
            <a:ext cx="479574" cy="21227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ADH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FB9055F-ACA0-4ECB-B259-EB8C0BEF447E}"/>
              </a:ext>
            </a:extLst>
          </p:cNvPr>
          <p:cNvSpPr/>
          <p:nvPr/>
        </p:nvSpPr>
        <p:spPr>
          <a:xfrm>
            <a:off x="6731785" y="4481360"/>
            <a:ext cx="479574" cy="21227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ADH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479627-EA07-4B77-8703-FC7AF5CD4B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" r="-182"/>
          <a:stretch/>
        </p:blipFill>
        <p:spPr>
          <a:xfrm>
            <a:off x="5907123" y="1578187"/>
            <a:ext cx="4957304" cy="961751"/>
          </a:xfrm>
          <a:prstGeom prst="rect">
            <a:avLst/>
          </a:prstGeom>
        </p:spPr>
      </p:pic>
      <p:pic>
        <p:nvPicPr>
          <p:cNvPr id="1026" name="Picture 13">
            <a:extLst>
              <a:ext uri="{FF2B5EF4-FFF2-40B4-BE49-F238E27FC236}">
                <a16:creationId xmlns:a16="http://schemas.microsoft.com/office/drawing/2014/main" id="{FB3D4E33-95BC-4D67-A25A-D3B7E18EA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6" y="3730827"/>
            <a:ext cx="4275633" cy="193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D5E8F0-78F8-4435-9727-B8472BC8E5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73" y="886385"/>
            <a:ext cx="2254226" cy="27318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A890163-2417-4647-876C-D66B26F734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4701" y="884743"/>
            <a:ext cx="3420685" cy="165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361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6A1E166-3BB7-4A4F-9B58-2254883D1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3814" y="1794933"/>
            <a:ext cx="6470454" cy="3921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8173B3-FFB0-4CA0-8209-4A27391FBD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46" y="3759151"/>
            <a:ext cx="4391769" cy="18636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F08CCB-4D78-4DAE-9354-0D3FB971AB5B}"/>
              </a:ext>
            </a:extLst>
          </p:cNvPr>
          <p:cNvSpPr txBox="1"/>
          <p:nvPr/>
        </p:nvSpPr>
        <p:spPr>
          <a:xfrm>
            <a:off x="92047" y="435714"/>
            <a:ext cx="6979314" cy="52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</a:pPr>
            <a:r>
              <a:rPr lang="en-US" sz="8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Liner Optimization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Eliminated 8 3/8" wiper trip and optimized 7" liner run, saving </a:t>
            </a:r>
            <a:r>
              <a:rPr lang="en-US" sz="800" b="1" dirty="0">
                <a:solidFill>
                  <a:srgbClr val="00B05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9.5 </a:t>
            </a:r>
            <a:r>
              <a:rPr lang="en-US" sz="800" b="1" dirty="0" err="1">
                <a:solidFill>
                  <a:srgbClr val="00B05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hrs</a:t>
            </a:r>
            <a:r>
              <a:rPr lang="en-US" sz="800" b="1" dirty="0">
                <a:solidFill>
                  <a:srgbClr val="00B05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</a:pPr>
            <a:r>
              <a:rPr lang="en-US" sz="8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Tripping Efficiency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Improved casing-cased hole tripping speeds, resulting in a</a:t>
            </a:r>
            <a:r>
              <a:rPr lang="en-US" sz="800" b="1" dirty="0">
                <a:solidFill>
                  <a:srgbClr val="00B05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7.94 </a:t>
            </a:r>
            <a:r>
              <a:rPr lang="en-US" sz="800" b="1" dirty="0" err="1">
                <a:solidFill>
                  <a:srgbClr val="00B05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hrs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time saving.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F5A98E3-DBE0-4F29-B2CA-271E4602E363}"/>
              </a:ext>
            </a:extLst>
          </p:cNvPr>
          <p:cNvSpPr txBox="1">
            <a:spLocks/>
          </p:cNvSpPr>
          <p:nvPr/>
        </p:nvSpPr>
        <p:spPr>
          <a:xfrm>
            <a:off x="92047" y="69774"/>
            <a:ext cx="6734982" cy="38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1600" dirty="0"/>
              <a:t>SND-2015 </a:t>
            </a:r>
            <a:r>
              <a:rPr lang="en-US" sz="1600" b="0" dirty="0"/>
              <a:t>|</a:t>
            </a:r>
            <a:r>
              <a:rPr lang="en-US" sz="1600" dirty="0"/>
              <a:t> HRDH-2652 </a:t>
            </a:r>
            <a:r>
              <a:rPr lang="en-US" sz="1600" b="0" dirty="0"/>
              <a:t>|</a:t>
            </a:r>
            <a:r>
              <a:rPr lang="en-US" sz="1600" dirty="0"/>
              <a:t> Wiper trip elimination</a:t>
            </a:r>
            <a:endParaRPr lang="en-US" sz="1600" u="sng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1F4E826-5FA3-434D-BB42-4B0B62354F0A}"/>
              </a:ext>
            </a:extLst>
          </p:cNvPr>
          <p:cNvSpPr/>
          <p:nvPr/>
        </p:nvSpPr>
        <p:spPr>
          <a:xfrm>
            <a:off x="5434644" y="4890836"/>
            <a:ext cx="696686" cy="21227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None ADH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788ADC5-6CCE-4E8D-A3BA-150478D61114}"/>
              </a:ext>
            </a:extLst>
          </p:cNvPr>
          <p:cNvSpPr/>
          <p:nvPr/>
        </p:nvSpPr>
        <p:spPr>
          <a:xfrm>
            <a:off x="8595359" y="4883652"/>
            <a:ext cx="479574" cy="21227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ADH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41B5F23-0A7A-4303-9994-5C886CC2942E}"/>
              </a:ext>
            </a:extLst>
          </p:cNvPr>
          <p:cNvSpPr/>
          <p:nvPr/>
        </p:nvSpPr>
        <p:spPr>
          <a:xfrm>
            <a:off x="9891447" y="4890836"/>
            <a:ext cx="479574" cy="21227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ADH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C17D75F-6962-40BA-AE9A-3ABACC3B46D7}"/>
              </a:ext>
            </a:extLst>
          </p:cNvPr>
          <p:cNvSpPr/>
          <p:nvPr/>
        </p:nvSpPr>
        <p:spPr>
          <a:xfrm>
            <a:off x="2042160" y="4015790"/>
            <a:ext cx="986172" cy="91391"/>
          </a:xfrm>
          <a:prstGeom prst="roundRect">
            <a:avLst/>
          </a:prstGeom>
          <a:ln w="3175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" b="1" dirty="0">
                <a:solidFill>
                  <a:schemeClr val="tx1"/>
                </a:solidFill>
              </a:rPr>
              <a:t>Aramco KPI 14 Joint per </a:t>
            </a:r>
            <a:r>
              <a:rPr lang="en-US" sz="400" b="1" dirty="0" err="1">
                <a:solidFill>
                  <a:schemeClr val="tx1"/>
                </a:solidFill>
              </a:rPr>
              <a:t>hr</a:t>
            </a:r>
            <a:endParaRPr lang="en-US" sz="400" b="1" dirty="0">
              <a:solidFill>
                <a:schemeClr val="tx1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6A17807-333C-496C-B5EC-7364E54411EE}"/>
              </a:ext>
            </a:extLst>
          </p:cNvPr>
          <p:cNvSpPr/>
          <p:nvPr/>
        </p:nvSpPr>
        <p:spPr>
          <a:xfrm>
            <a:off x="3028332" y="4015790"/>
            <a:ext cx="932234" cy="91391"/>
          </a:xfrm>
          <a:prstGeom prst="roundRect">
            <a:avLst/>
          </a:prstGeom>
          <a:ln w="3175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" b="1" dirty="0">
                <a:solidFill>
                  <a:schemeClr val="tx1"/>
                </a:solidFill>
              </a:rPr>
              <a:t>Achieved 15 Joint per </a:t>
            </a:r>
            <a:r>
              <a:rPr lang="en-US" sz="400" b="1" dirty="0" err="1">
                <a:solidFill>
                  <a:schemeClr val="tx1"/>
                </a:solidFill>
              </a:rPr>
              <a:t>hr</a:t>
            </a:r>
            <a:endParaRPr lang="en-US" sz="400" b="1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654C07-071B-4E9B-BCB4-5144A557F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1360" y="118402"/>
            <a:ext cx="1882385" cy="1573699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71A7C1A-F6FE-4210-A61B-9E955D0AE086}"/>
              </a:ext>
            </a:extLst>
          </p:cNvPr>
          <p:cNvSpPr/>
          <p:nvPr/>
        </p:nvSpPr>
        <p:spPr>
          <a:xfrm>
            <a:off x="6947844" y="4883652"/>
            <a:ext cx="479574" cy="21227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ADH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223AEE-4545-4895-9698-F8D61F4384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46" y="1509221"/>
            <a:ext cx="4219125" cy="162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156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AD5ECF-346B-4F3C-A566-D7BD351F8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819" y="2322575"/>
            <a:ext cx="6088766" cy="3475397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591B2D6D-8F97-4DE0-BCC1-8E7166F5E785}"/>
              </a:ext>
            </a:extLst>
          </p:cNvPr>
          <p:cNvSpPr txBox="1">
            <a:spLocks/>
          </p:cNvSpPr>
          <p:nvPr/>
        </p:nvSpPr>
        <p:spPr>
          <a:xfrm>
            <a:off x="163554" y="167551"/>
            <a:ext cx="7615092" cy="38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1600" dirty="0"/>
              <a:t>SND-2012 </a:t>
            </a:r>
            <a:r>
              <a:rPr lang="en-US" sz="1600" b="0" dirty="0"/>
              <a:t>|</a:t>
            </a:r>
            <a:r>
              <a:rPr lang="en-US" sz="1600" dirty="0"/>
              <a:t> HRDH-2660 </a:t>
            </a:r>
            <a:r>
              <a:rPr lang="en-US" sz="1600" b="0" dirty="0"/>
              <a:t>|</a:t>
            </a:r>
            <a:r>
              <a:rPr lang="en-US" sz="1600" dirty="0"/>
              <a:t> Drilling Performance 8 3/8” Hole Section</a:t>
            </a:r>
            <a:endParaRPr lang="en-US" sz="1600" u="sng" dirty="0">
              <a:solidFill>
                <a:srgbClr val="00B050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F0ADD0C-E76A-459D-ACAB-7B56B9BAE4D9}"/>
              </a:ext>
            </a:extLst>
          </p:cNvPr>
          <p:cNvSpPr/>
          <p:nvPr/>
        </p:nvSpPr>
        <p:spPr>
          <a:xfrm>
            <a:off x="5527157" y="4519281"/>
            <a:ext cx="531766" cy="12461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b="1" dirty="0">
                <a:solidFill>
                  <a:schemeClr val="tx1"/>
                </a:solidFill>
              </a:rPr>
              <a:t>None ADH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86738DF-7841-4F20-8ADD-5394512610DE}"/>
              </a:ext>
            </a:extLst>
          </p:cNvPr>
          <p:cNvSpPr/>
          <p:nvPr/>
        </p:nvSpPr>
        <p:spPr>
          <a:xfrm>
            <a:off x="8366823" y="4519281"/>
            <a:ext cx="366049" cy="12461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b="1" dirty="0">
                <a:solidFill>
                  <a:schemeClr val="tx1"/>
                </a:solidFill>
              </a:rPr>
              <a:t>ADH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43C28B6-A903-4FC8-ABCE-BC0C5D782697}"/>
              </a:ext>
            </a:extLst>
          </p:cNvPr>
          <p:cNvSpPr/>
          <p:nvPr/>
        </p:nvSpPr>
        <p:spPr>
          <a:xfrm>
            <a:off x="9691105" y="4519281"/>
            <a:ext cx="366049" cy="12461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b="1" dirty="0">
                <a:solidFill>
                  <a:schemeClr val="tx1"/>
                </a:solidFill>
              </a:rPr>
              <a:t>ADH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A5D930-C642-461C-B083-A30435EEE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2483" y="1262776"/>
            <a:ext cx="5988101" cy="995916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A3FA54C-204D-4C54-A686-7F8EA7A8D14D}"/>
              </a:ext>
            </a:extLst>
          </p:cNvPr>
          <p:cNvSpPr/>
          <p:nvPr/>
        </p:nvSpPr>
        <p:spPr>
          <a:xfrm>
            <a:off x="7008353" y="4519281"/>
            <a:ext cx="366049" cy="12461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" b="1" dirty="0">
                <a:solidFill>
                  <a:schemeClr val="tx1"/>
                </a:solidFill>
              </a:rPr>
              <a:t>ADH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DE6A02-9C4C-46D4-A9A6-962DDC9EFA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16" y="1225360"/>
            <a:ext cx="1512172" cy="21389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00EA13-8A61-4B56-AFE5-A15786F32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15" y="3456572"/>
            <a:ext cx="4568328" cy="2402178"/>
          </a:xfrm>
          <a:prstGeom prst="rect">
            <a:avLst/>
          </a:prstGeom>
        </p:spPr>
      </p:pic>
      <p:pic>
        <p:nvPicPr>
          <p:cNvPr id="2050" name="Picture 38">
            <a:extLst>
              <a:ext uri="{FF2B5EF4-FFF2-40B4-BE49-F238E27FC236}">
                <a16:creationId xmlns:a16="http://schemas.microsoft.com/office/drawing/2014/main" id="{1C846350-DC97-4D0D-874D-0EAF018FF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013" y="1677563"/>
            <a:ext cx="3053167" cy="1359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DE6B3B4-8FAD-44F4-A78A-B6DFEEE67CA4}"/>
              </a:ext>
            </a:extLst>
          </p:cNvPr>
          <p:cNvSpPr txBox="1"/>
          <p:nvPr/>
        </p:nvSpPr>
        <p:spPr>
          <a:xfrm>
            <a:off x="163554" y="564499"/>
            <a:ext cx="9934620" cy="52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</a:pPr>
            <a:r>
              <a:rPr lang="en-US" sz="800" b="1" dirty="0">
                <a:solidFill>
                  <a:schemeClr val="tx1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Drilling Efficiency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: 8 3/8" section drilled </a:t>
            </a:r>
            <a:r>
              <a:rPr lang="en-US" sz="800" b="1" dirty="0">
                <a:solidFill>
                  <a:srgbClr val="00B05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34.75 </a:t>
            </a:r>
            <a:r>
              <a:rPr lang="en-US" sz="800" b="1" dirty="0" err="1">
                <a:solidFill>
                  <a:srgbClr val="00B05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hrs</a:t>
            </a:r>
            <a:r>
              <a:rPr lang="en-US" sz="800" b="1" dirty="0">
                <a:solidFill>
                  <a:srgbClr val="00B05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faster than planned after applying drilling Factor(117.25hrs, due to drill extra 581') .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</a:pPr>
            <a:r>
              <a:rPr lang="en-US" sz="800" b="1" dirty="0">
                <a:solidFill>
                  <a:schemeClr val="tx1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Operational Optimization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: </a:t>
            </a:r>
            <a:r>
              <a:rPr lang="en-US" sz="8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2.9 </a:t>
            </a:r>
            <a:r>
              <a:rPr lang="en-US" sz="800" b="1" dirty="0" err="1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hrs</a:t>
            </a:r>
            <a:r>
              <a:rPr lang="en-US" sz="800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potential cost avoidance realized via improved W2W/S2S and tripping speeds within the casing.</a:t>
            </a:r>
            <a:endParaRPr lang="en-US" sz="800" b="1" dirty="0">
              <a:solidFill>
                <a:srgbClr val="FF0000"/>
              </a:solidFill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D7B38FC-E448-48F4-8A3D-B9CE1C9F1EED}"/>
              </a:ext>
            </a:extLst>
          </p:cNvPr>
          <p:cNvSpPr/>
          <p:nvPr/>
        </p:nvSpPr>
        <p:spPr>
          <a:xfrm>
            <a:off x="9664013" y="5211420"/>
            <a:ext cx="479574" cy="21227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MPD</a:t>
            </a:r>
          </a:p>
        </p:txBody>
      </p:sp>
    </p:spTree>
    <p:extLst>
      <p:ext uri="{BB962C8B-B14F-4D97-AF65-F5344CB8AC3E}">
        <p14:creationId xmlns:p14="http://schemas.microsoft.com/office/powerpoint/2010/main" val="2875539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0F08CCB-4D78-4DAE-9354-0D3FB971AB5B}"/>
              </a:ext>
            </a:extLst>
          </p:cNvPr>
          <p:cNvSpPr txBox="1"/>
          <p:nvPr/>
        </p:nvSpPr>
        <p:spPr>
          <a:xfrm>
            <a:off x="119138" y="469158"/>
            <a:ext cx="10853662" cy="782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</a:pPr>
            <a:r>
              <a:rPr lang="en-US" sz="8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Observation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High Break-Out (BO) torque and Hook Load (HL) observed; increased PU weight friction.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</a:pPr>
            <a:r>
              <a:rPr lang="en-US" sz="8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Mitigation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Adopt high-risk connection practices and minimize stationary time.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</a:pPr>
            <a:r>
              <a:rPr lang="en-US" sz="8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Focus Area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High OB zones within KFA&amp;B (Pre-set well).</a:t>
            </a:r>
            <a:endParaRPr lang="en-US" sz="800" b="1" dirty="0">
              <a:solidFill>
                <a:srgbClr val="00B05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F5A98E3-DBE0-4F29-B2CA-271E4602E363}"/>
              </a:ext>
            </a:extLst>
          </p:cNvPr>
          <p:cNvSpPr txBox="1">
            <a:spLocks/>
          </p:cNvSpPr>
          <p:nvPr/>
        </p:nvSpPr>
        <p:spPr>
          <a:xfrm>
            <a:off x="119138" y="103218"/>
            <a:ext cx="6734982" cy="38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1600" dirty="0"/>
              <a:t>SND-2002 </a:t>
            </a:r>
            <a:r>
              <a:rPr lang="en-US" sz="1600" b="0" dirty="0"/>
              <a:t>|</a:t>
            </a:r>
            <a:r>
              <a:rPr lang="en-US" sz="1600" dirty="0"/>
              <a:t> HRDH-2705 </a:t>
            </a:r>
            <a:r>
              <a:rPr lang="en-US" sz="1600" b="0" dirty="0"/>
              <a:t>|</a:t>
            </a:r>
            <a:r>
              <a:rPr lang="en-US" sz="1600" dirty="0"/>
              <a:t> Hook load Broomstick</a:t>
            </a:r>
            <a:endParaRPr lang="en-US" sz="1600" u="sng" dirty="0"/>
          </a:p>
        </p:txBody>
      </p:sp>
      <p:pic>
        <p:nvPicPr>
          <p:cNvPr id="2050" name="Picture 13">
            <a:extLst>
              <a:ext uri="{FF2B5EF4-FFF2-40B4-BE49-F238E27FC236}">
                <a16:creationId xmlns:a16="http://schemas.microsoft.com/office/drawing/2014/main" id="{303C5E05-97C4-4C11-AE93-FAFF8E169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27" y="2373095"/>
            <a:ext cx="5732050" cy="3361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15C969-07F2-4CBB-A5E4-70EB81D47B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548" y="1090507"/>
            <a:ext cx="3827572" cy="12146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74F22C-6F12-4A9B-AB0F-625CFF766D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6214" y="812700"/>
            <a:ext cx="3502858" cy="4920579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8CDBD33-2E1F-4D68-AFF3-125A784398BC}"/>
              </a:ext>
            </a:extLst>
          </p:cNvPr>
          <p:cNvCxnSpPr>
            <a:cxnSpLocks/>
          </p:cNvCxnSpPr>
          <p:nvPr/>
        </p:nvCxnSpPr>
        <p:spPr>
          <a:xfrm flipV="1">
            <a:off x="5722422" y="4334933"/>
            <a:ext cx="3502858" cy="474134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193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5A98E3-DBE0-4F29-B2CA-271E4602E363}"/>
              </a:ext>
            </a:extLst>
          </p:cNvPr>
          <p:cNvSpPr txBox="1">
            <a:spLocks/>
          </p:cNvSpPr>
          <p:nvPr/>
        </p:nvSpPr>
        <p:spPr>
          <a:xfrm>
            <a:off x="78498" y="171375"/>
            <a:ext cx="6734982" cy="38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1600" dirty="0"/>
              <a:t>SND-2012 </a:t>
            </a:r>
            <a:r>
              <a:rPr lang="en-US" sz="1600" b="0" dirty="0"/>
              <a:t>|</a:t>
            </a:r>
            <a:r>
              <a:rPr lang="en-US" sz="1600" dirty="0"/>
              <a:t> HRDH-2660 </a:t>
            </a:r>
            <a:r>
              <a:rPr lang="en-US" sz="1600" b="0" dirty="0"/>
              <a:t>|</a:t>
            </a:r>
            <a:r>
              <a:rPr lang="en-US" sz="1600" dirty="0"/>
              <a:t> Hook load Broomstick</a:t>
            </a:r>
            <a:endParaRPr lang="en-US" sz="1600" u="sng" dirty="0"/>
          </a:p>
        </p:txBody>
      </p:sp>
      <p:pic>
        <p:nvPicPr>
          <p:cNvPr id="1026" name="Picture 4">
            <a:extLst>
              <a:ext uri="{FF2B5EF4-FFF2-40B4-BE49-F238E27FC236}">
                <a16:creationId xmlns:a16="http://schemas.microsoft.com/office/drawing/2014/main" id="{3A2DB182-8495-4EC2-92E1-D84877A73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3" y="1418198"/>
            <a:ext cx="7623913" cy="4982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04D14F-0D74-4E53-A92A-E94B34857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6796" y="1418199"/>
            <a:ext cx="3326004" cy="498260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D2066AC-62EA-4860-867C-9076E5DD82EE}"/>
              </a:ext>
            </a:extLst>
          </p:cNvPr>
          <p:cNvSpPr txBox="1"/>
          <p:nvPr/>
        </p:nvSpPr>
        <p:spPr>
          <a:xfrm>
            <a:off x="78497" y="537315"/>
            <a:ext cx="9993450" cy="782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</a:pPr>
            <a:r>
              <a:rPr lang="en-US" sz="8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Observations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High Break-Out (BO) torque and Hook Load (HL) observed, with an increase in Pick-Up (PU) weight friction factors.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</a:pPr>
            <a:r>
              <a:rPr lang="en-US" sz="8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Recommendation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Implement high-risk connection practices and minimize stationary time.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1"/>
              </a:buClr>
            </a:pPr>
            <a:r>
              <a:rPr lang="en-US" sz="8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Objective</a:t>
            </a:r>
            <a:r>
              <a:rPr lang="en-US" sz="8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Mitigate risks prior to entering high overbalance (OB) zones within the KFBR formation.</a:t>
            </a:r>
            <a:endParaRPr lang="en-US" sz="800" b="1" dirty="0">
              <a:solidFill>
                <a:srgbClr val="00B05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6D2E28C-95C1-466B-B2FD-ECC6DE07EAA6}"/>
              </a:ext>
            </a:extLst>
          </p:cNvPr>
          <p:cNvCxnSpPr>
            <a:cxnSpLocks/>
          </p:cNvCxnSpPr>
          <p:nvPr/>
        </p:nvCxnSpPr>
        <p:spPr>
          <a:xfrm flipV="1">
            <a:off x="7646796" y="4892390"/>
            <a:ext cx="2106813" cy="575733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3520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>
            <a:spLocks noGrp="1"/>
          </p:cNvSpPr>
          <p:nvPr>
            <p:ph type="title"/>
          </p:nvPr>
        </p:nvSpPr>
        <p:spPr>
          <a:xfrm>
            <a:off x="2057400" y="2488655"/>
            <a:ext cx="6858000" cy="481334"/>
          </a:xfrm>
          <a:prstGeom prst="rect">
            <a:avLst/>
          </a:prstGeom>
        </p:spPr>
        <p:txBody>
          <a:bodyPr spcFirstLastPara="1" wrap="square" lIns="64000" tIns="64000" rIns="64000" bIns="64000" anchor="t" anchorCtr="0">
            <a:spAutoFit/>
          </a:bodyPr>
          <a:lstStyle/>
          <a:p>
            <a:r>
              <a:rPr lang="en-US" dirty="0"/>
              <a:t>RT RDH Project Updates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0736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82;p29">
            <a:extLst>
              <a:ext uri="{FF2B5EF4-FFF2-40B4-BE49-F238E27FC236}">
                <a16:creationId xmlns:a16="http://schemas.microsoft.com/office/drawing/2014/main" id="{0905DDB9-0001-4E46-988D-531C7F866D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46200" y="109865"/>
            <a:ext cx="7086600" cy="481334"/>
          </a:xfrm>
          <a:prstGeom prst="rect">
            <a:avLst/>
          </a:prstGeom>
        </p:spPr>
        <p:txBody>
          <a:bodyPr spcFirstLastPara="1" wrap="square" lIns="64000" tIns="64000" rIns="64000" bIns="64000" anchor="t" anchorCtr="0">
            <a:spAutoFit/>
          </a:bodyPr>
          <a:lstStyle/>
          <a:p>
            <a:r>
              <a:rPr lang="en-US" dirty="0"/>
              <a:t>8 3/8 in section KPI Comparison for Active wells</a:t>
            </a:r>
            <a:endParaRPr dirty="0"/>
          </a:p>
        </p:txBody>
      </p:sp>
      <p:sp>
        <p:nvSpPr>
          <p:cNvPr id="6" name="Google Shape;182;p29">
            <a:extLst>
              <a:ext uri="{FF2B5EF4-FFF2-40B4-BE49-F238E27FC236}">
                <a16:creationId xmlns:a16="http://schemas.microsoft.com/office/drawing/2014/main" id="{F66E80B6-1985-4E60-B195-9D1B821FFECC}"/>
              </a:ext>
            </a:extLst>
          </p:cNvPr>
          <p:cNvSpPr txBox="1">
            <a:spLocks/>
          </p:cNvSpPr>
          <p:nvPr/>
        </p:nvSpPr>
        <p:spPr>
          <a:xfrm>
            <a:off x="1452184" y="644168"/>
            <a:ext cx="1662194" cy="449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1000" u="sng" dirty="0">
                <a:latin typeface="Calibri" panose="020F0502020204030204" pitchFamily="34" charset="0"/>
              </a:rPr>
              <a:t>8 3/8” MK-1 S-shape profile</a:t>
            </a:r>
          </a:p>
          <a:p>
            <a:r>
              <a:rPr lang="en-US" sz="1000" u="sng" dirty="0">
                <a:latin typeface="Calibri" panose="020F0502020204030204" pitchFamily="34" charset="0"/>
              </a:rPr>
              <a:t>SND-2015 &amp; SND-2012</a:t>
            </a:r>
            <a:endParaRPr lang="en-US" sz="600" dirty="0"/>
          </a:p>
        </p:txBody>
      </p:sp>
      <p:sp>
        <p:nvSpPr>
          <p:cNvPr id="7" name="Google Shape;182;p29">
            <a:extLst>
              <a:ext uri="{FF2B5EF4-FFF2-40B4-BE49-F238E27FC236}">
                <a16:creationId xmlns:a16="http://schemas.microsoft.com/office/drawing/2014/main" id="{B713B68C-8BE0-4AB7-8C04-CB38BB832900}"/>
              </a:ext>
            </a:extLst>
          </p:cNvPr>
          <p:cNvSpPr txBox="1">
            <a:spLocks/>
          </p:cNvSpPr>
          <p:nvPr/>
        </p:nvSpPr>
        <p:spPr>
          <a:xfrm>
            <a:off x="7200712" y="644168"/>
            <a:ext cx="1662194" cy="449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1000" u="sng" dirty="0">
                <a:latin typeface="Calibri" panose="020F0502020204030204" pitchFamily="34" charset="0"/>
              </a:rPr>
              <a:t>8 3/8” MK-1 Vertical profile</a:t>
            </a:r>
          </a:p>
          <a:p>
            <a:r>
              <a:rPr lang="en-US" sz="1000" u="sng" dirty="0">
                <a:latin typeface="Calibri" panose="020F0502020204030204" pitchFamily="34" charset="0"/>
              </a:rPr>
              <a:t>SND-2023 &amp; SND-2014</a:t>
            </a:r>
            <a:endParaRPr lang="en-US" sz="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645F67-C747-4D20-AED6-83A74B444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" y="1146475"/>
            <a:ext cx="5450394" cy="25481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15F54B-ED65-4C1C-9934-98E1AEC91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1146475"/>
            <a:ext cx="5486148" cy="25481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131431-5F66-44D9-820D-6118CEB641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3028" y="3747564"/>
            <a:ext cx="2649520" cy="26396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6D87FE7-7953-4E0C-8700-1390109CBE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3747564"/>
            <a:ext cx="2350347" cy="2653236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51C8FFA-8075-46EB-A857-5AEF83644859}"/>
              </a:ext>
            </a:extLst>
          </p:cNvPr>
          <p:cNvSpPr/>
          <p:nvPr/>
        </p:nvSpPr>
        <p:spPr>
          <a:xfrm>
            <a:off x="3907788" y="2620620"/>
            <a:ext cx="479574" cy="21227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MPD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2CCCC0C-4836-487D-8C2E-ECF0BBE29CB2}"/>
              </a:ext>
            </a:extLst>
          </p:cNvPr>
          <p:cNvSpPr/>
          <p:nvPr/>
        </p:nvSpPr>
        <p:spPr>
          <a:xfrm>
            <a:off x="9423548" y="2620620"/>
            <a:ext cx="479574" cy="21227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MPD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C76EC2-FF8E-4201-9ADD-779C5A8327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78206" y="3747565"/>
            <a:ext cx="5892034" cy="2639690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F5BA765-8B0A-44DB-91B4-2802F480A4FF}"/>
              </a:ext>
            </a:extLst>
          </p:cNvPr>
          <p:cNvSpPr/>
          <p:nvPr/>
        </p:nvSpPr>
        <p:spPr>
          <a:xfrm>
            <a:off x="9243388" y="3845710"/>
            <a:ext cx="848878" cy="22506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On BTM ROP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379E595-5BA6-4299-B54E-D16CE8CBF24A}"/>
              </a:ext>
            </a:extLst>
          </p:cNvPr>
          <p:cNvSpPr/>
          <p:nvPr/>
        </p:nvSpPr>
        <p:spPr>
          <a:xfrm>
            <a:off x="8747389" y="5376153"/>
            <a:ext cx="676159" cy="22506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SND-2023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4B6D39C-3779-42AA-9E48-B4E7CA3E20DA}"/>
              </a:ext>
            </a:extLst>
          </p:cNvPr>
          <p:cNvSpPr/>
          <p:nvPr/>
        </p:nvSpPr>
        <p:spPr>
          <a:xfrm>
            <a:off x="9983523" y="5376153"/>
            <a:ext cx="676159" cy="22506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SND-2014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133EC94-83B6-4CA9-89C0-2B369E8920AB}"/>
              </a:ext>
            </a:extLst>
          </p:cNvPr>
          <p:cNvSpPr/>
          <p:nvPr/>
        </p:nvSpPr>
        <p:spPr>
          <a:xfrm>
            <a:off x="4546081" y="3845710"/>
            <a:ext cx="2193386" cy="22506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7 in Liner TI speed &amp; S2S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017164A-8239-4B09-9107-680D8E2F5D19}"/>
              </a:ext>
            </a:extLst>
          </p:cNvPr>
          <p:cNvSpPr/>
          <p:nvPr/>
        </p:nvSpPr>
        <p:spPr>
          <a:xfrm>
            <a:off x="710862" y="3845710"/>
            <a:ext cx="848878" cy="22506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On BTM ROP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50002BD-1C96-4577-A788-D9C5F3E5AF69}"/>
              </a:ext>
            </a:extLst>
          </p:cNvPr>
          <p:cNvSpPr/>
          <p:nvPr/>
        </p:nvSpPr>
        <p:spPr>
          <a:xfrm>
            <a:off x="313118" y="5376153"/>
            <a:ext cx="676159" cy="22506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SND-2015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7264CEC-D5DF-49EE-AF21-8906C1F2D757}"/>
              </a:ext>
            </a:extLst>
          </p:cNvPr>
          <p:cNvSpPr/>
          <p:nvPr/>
        </p:nvSpPr>
        <p:spPr>
          <a:xfrm>
            <a:off x="1422059" y="5376153"/>
            <a:ext cx="676159" cy="22506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SND-2012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57C149B-2580-4261-B5E9-9FD1B7363D9E}"/>
              </a:ext>
            </a:extLst>
          </p:cNvPr>
          <p:cNvSpPr/>
          <p:nvPr/>
        </p:nvSpPr>
        <p:spPr>
          <a:xfrm>
            <a:off x="3471416" y="5823965"/>
            <a:ext cx="676159" cy="22506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SND-2023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EDECE5B-0B93-49C9-95E7-94622C6FDC2A}"/>
              </a:ext>
            </a:extLst>
          </p:cNvPr>
          <p:cNvSpPr/>
          <p:nvPr/>
        </p:nvSpPr>
        <p:spPr>
          <a:xfrm>
            <a:off x="5211041" y="5823965"/>
            <a:ext cx="676159" cy="22506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SND-2015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D17C2D4-4FB1-45BC-806E-D42E4B9F7573}"/>
              </a:ext>
            </a:extLst>
          </p:cNvPr>
          <p:cNvSpPr/>
          <p:nvPr/>
        </p:nvSpPr>
        <p:spPr>
          <a:xfrm>
            <a:off x="7083867" y="5823964"/>
            <a:ext cx="676159" cy="225063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b="1" dirty="0">
                <a:solidFill>
                  <a:schemeClr val="tx1"/>
                </a:solidFill>
              </a:rPr>
              <a:t>SND-2014</a:t>
            </a:r>
          </a:p>
        </p:txBody>
      </p:sp>
    </p:spTree>
    <p:extLst>
      <p:ext uri="{BB962C8B-B14F-4D97-AF65-F5344CB8AC3E}">
        <p14:creationId xmlns:p14="http://schemas.microsoft.com/office/powerpoint/2010/main" val="3302779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82;p29">
            <a:extLst>
              <a:ext uri="{FF2B5EF4-FFF2-40B4-BE49-F238E27FC236}">
                <a16:creationId xmlns:a16="http://schemas.microsoft.com/office/drawing/2014/main" id="{1B481BD2-9316-435E-B502-DDBB2BE6F909}"/>
              </a:ext>
            </a:extLst>
          </p:cNvPr>
          <p:cNvSpPr txBox="1">
            <a:spLocks/>
          </p:cNvSpPr>
          <p:nvPr/>
        </p:nvSpPr>
        <p:spPr>
          <a:xfrm>
            <a:off x="750485" y="111585"/>
            <a:ext cx="4735915" cy="32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67" tIns="68267" rIns="68267" bIns="68267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1067" u="sng" dirty="0">
                <a:latin typeface="Calibri" panose="020F0502020204030204" pitchFamily="34" charset="0"/>
              </a:rPr>
              <a:t>SND-2012 (HRDH-2660_0)(S-Shape MK-1  GP Targeting </a:t>
            </a:r>
            <a:r>
              <a:rPr lang="en-US" sz="1067" u="sng" dirty="0" err="1">
                <a:latin typeface="Calibri" panose="020F0502020204030204" pitchFamily="34" charset="0"/>
              </a:rPr>
              <a:t>Khuff</a:t>
            </a:r>
            <a:r>
              <a:rPr lang="en-US" sz="1067" u="sng" dirty="0">
                <a:latin typeface="Calibri" panose="020F0502020204030204" pitchFamily="34" charset="0"/>
              </a:rPr>
              <a:t>-C.)</a:t>
            </a:r>
            <a:endParaRPr lang="en-US" sz="1067" dirty="0"/>
          </a:p>
        </p:txBody>
      </p:sp>
      <p:sp>
        <p:nvSpPr>
          <p:cNvPr id="15" name="Google Shape;182;p29">
            <a:extLst>
              <a:ext uri="{FF2B5EF4-FFF2-40B4-BE49-F238E27FC236}">
                <a16:creationId xmlns:a16="http://schemas.microsoft.com/office/drawing/2014/main" id="{37054F18-5E89-4113-947A-795B7D58B569}"/>
              </a:ext>
            </a:extLst>
          </p:cNvPr>
          <p:cNvSpPr txBox="1">
            <a:spLocks/>
          </p:cNvSpPr>
          <p:nvPr/>
        </p:nvSpPr>
        <p:spPr>
          <a:xfrm>
            <a:off x="830966" y="3050079"/>
            <a:ext cx="4530933" cy="301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67" tIns="68267" rIns="68267" bIns="68267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960" u="sng" dirty="0">
                <a:latin typeface="Calibri" panose="020F0502020204030204" pitchFamily="34" charset="0"/>
              </a:rPr>
              <a:t>SND-2015 (HRDH-2652_0) : (S-Shape MK-1, PKGP with well TD at 150' into PUZU)</a:t>
            </a:r>
            <a:endParaRPr lang="en-US" sz="1067" dirty="0">
              <a:solidFill>
                <a:schemeClr val="tx1"/>
              </a:solidFill>
            </a:endParaRPr>
          </a:p>
        </p:txBody>
      </p:sp>
      <p:sp>
        <p:nvSpPr>
          <p:cNvPr id="16" name="Google Shape;182;p29">
            <a:extLst>
              <a:ext uri="{FF2B5EF4-FFF2-40B4-BE49-F238E27FC236}">
                <a16:creationId xmlns:a16="http://schemas.microsoft.com/office/drawing/2014/main" id="{18C0744D-AB09-4CDC-8129-AAB7557E600B}"/>
              </a:ext>
            </a:extLst>
          </p:cNvPr>
          <p:cNvSpPr txBox="1">
            <a:spLocks/>
          </p:cNvSpPr>
          <p:nvPr/>
        </p:nvSpPr>
        <p:spPr>
          <a:xfrm>
            <a:off x="5771865" y="111585"/>
            <a:ext cx="4735915" cy="32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67" tIns="68267" rIns="68267" bIns="68267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1067" u="sng" dirty="0">
                <a:latin typeface="Calibri" panose="020F0502020204030204" pitchFamily="34" charset="0"/>
              </a:rPr>
              <a:t>SND-2014 (HRDH-2634_0 ): (MK-1, Vertical GP 250' INTO KFDA)</a:t>
            </a:r>
            <a:endParaRPr lang="en-US" sz="640" dirty="0"/>
          </a:p>
        </p:txBody>
      </p:sp>
      <p:sp>
        <p:nvSpPr>
          <p:cNvPr id="17" name="Google Shape;182;p29">
            <a:extLst>
              <a:ext uri="{FF2B5EF4-FFF2-40B4-BE49-F238E27FC236}">
                <a16:creationId xmlns:a16="http://schemas.microsoft.com/office/drawing/2014/main" id="{BC1880BF-A0AF-4E75-8038-FFEA35B11F8F}"/>
              </a:ext>
            </a:extLst>
          </p:cNvPr>
          <p:cNvSpPr txBox="1">
            <a:spLocks/>
          </p:cNvSpPr>
          <p:nvPr/>
        </p:nvSpPr>
        <p:spPr>
          <a:xfrm>
            <a:off x="5771865" y="3050079"/>
            <a:ext cx="4735915" cy="32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67" tIns="68267" rIns="68267" bIns="68267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1067" u="sng" dirty="0">
                <a:latin typeface="Calibri" panose="020F0502020204030204" pitchFamily="34" charset="0"/>
              </a:rPr>
              <a:t>SND-2023 (HRDH-2528_0): (MK-1, Vertical GP 250' INTO KFDA)</a:t>
            </a:r>
            <a:endParaRPr lang="en-US" sz="1067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2438FD-1741-476B-9099-CC94D86A1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68" y="449848"/>
            <a:ext cx="5046132" cy="26002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A970D0-4CA5-4D7E-ADB5-781AD565D5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449848"/>
            <a:ext cx="5655732" cy="25819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53A781-6AA9-4F32-9417-CDE3262EAB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468" y="3282032"/>
            <a:ext cx="5046132" cy="26039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E4EE17-0DD9-468F-AC4E-A55DEB7DB3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1600" y="3304053"/>
            <a:ext cx="5655732" cy="258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012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2;p29">
            <a:extLst>
              <a:ext uri="{FF2B5EF4-FFF2-40B4-BE49-F238E27FC236}">
                <a16:creationId xmlns:a16="http://schemas.microsoft.com/office/drawing/2014/main" id="{4F716DC6-75E5-434B-AB2D-77D2BF748F7C}"/>
              </a:ext>
            </a:extLst>
          </p:cNvPr>
          <p:cNvSpPr txBox="1">
            <a:spLocks/>
          </p:cNvSpPr>
          <p:nvPr/>
        </p:nvSpPr>
        <p:spPr>
          <a:xfrm>
            <a:off x="3040690" y="562861"/>
            <a:ext cx="4891419" cy="32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267" tIns="68267" rIns="68267" bIns="68267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Poppins"/>
              <a:buNone/>
              <a:defRPr sz="22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1067" u="sng" dirty="0">
                <a:latin typeface="Calibri" panose="020F0502020204030204" pitchFamily="34" charset="0"/>
              </a:rPr>
              <a:t>SND-2002 (HRDH-2704):( MMK-1 Pre-set well targeting KHUFF-C Reservoir)</a:t>
            </a:r>
            <a:endParaRPr lang="en-US" sz="1067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9A4F93-B33A-4F6D-9BC2-DECEAA3FD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94" y="1099610"/>
            <a:ext cx="10634133" cy="389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0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22;p35">
            <a:extLst>
              <a:ext uri="{FF2B5EF4-FFF2-40B4-BE49-F238E27FC236}">
                <a16:creationId xmlns:a16="http://schemas.microsoft.com/office/drawing/2014/main" id="{D8886CE8-46A3-493F-BBF7-1C78243BD9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25348" y="2959733"/>
            <a:ext cx="2733260" cy="481334"/>
          </a:xfrm>
          <a:prstGeom prst="rect">
            <a:avLst/>
          </a:prstGeom>
        </p:spPr>
        <p:txBody>
          <a:bodyPr spcFirstLastPara="1" wrap="square" lIns="64000" tIns="64000" rIns="64000" bIns="64000" anchor="t" anchorCtr="0">
            <a:spAutoFit/>
          </a:bodyPr>
          <a:lstStyle/>
          <a:p>
            <a:r>
              <a:rPr lang="en-US" dirty="0">
                <a:latin typeface="Inter" panose="020B0604020202020204" charset="0"/>
                <a:ea typeface="Inter" panose="020B0604020202020204" charset="0"/>
              </a:rPr>
              <a:t>Action Items</a:t>
            </a:r>
            <a:endParaRPr sz="1100" dirty="0">
              <a:latin typeface="Inter" panose="020B0604020202020204" charset="0"/>
              <a:ea typeface="Inter" panose="020B060402020202020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08;p51">
            <a:extLst>
              <a:ext uri="{FF2B5EF4-FFF2-40B4-BE49-F238E27FC236}">
                <a16:creationId xmlns:a16="http://schemas.microsoft.com/office/drawing/2014/main" id="{6357A7CC-C534-4D04-90CC-14686CA60B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8386" y="717304"/>
            <a:ext cx="6858000" cy="481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64000" rIns="64000" bIns="64000" anchor="t" anchorCtr="0">
            <a:spAutoFit/>
          </a:bodyPr>
          <a:lstStyle/>
          <a:p>
            <a:r>
              <a:rPr lang="en-US" dirty="0"/>
              <a:t>Action Items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E73E79A-1E59-4471-A481-2B5EDF0A8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" y="1747520"/>
            <a:ext cx="10599733" cy="290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247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9153143"/>
      </p:ext>
    </p:extLst>
  </p:cSld>
  <p:clrMapOvr>
    <a:masterClrMapping/>
  </p:clrMapOvr>
</p:sld>
</file>

<file path=ppt/theme/theme1.xml><?xml version="1.0" encoding="utf-8"?>
<a:theme xmlns:a="http://schemas.openxmlformats.org/drawingml/2006/main" name="Corvacon 2025 Template">
  <a:themeElements>
    <a:clrScheme name="Simple Light">
      <a:dk1>
        <a:srgbClr val="FFFFFF"/>
      </a:dk1>
      <a:lt1>
        <a:srgbClr val="56697C"/>
      </a:lt1>
      <a:dk2>
        <a:srgbClr val="10151A"/>
      </a:dk2>
      <a:lt2>
        <a:srgbClr val="1B232B"/>
      </a:lt2>
      <a:accent1>
        <a:srgbClr val="D80070"/>
      </a:accent1>
      <a:accent2>
        <a:srgbClr val="00A695"/>
      </a:accent2>
      <a:accent3>
        <a:srgbClr val="F04F10"/>
      </a:accent3>
      <a:accent4>
        <a:srgbClr val="0D67DF"/>
      </a:accent4>
      <a:accent5>
        <a:srgbClr val="8758D2"/>
      </a:accent5>
      <a:accent6>
        <a:srgbClr val="A8B1BB"/>
      </a:accent6>
      <a:hlink>
        <a:srgbClr val="56697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21638</TotalTime>
  <Words>460</Words>
  <Application>Microsoft Office PowerPoint</Application>
  <PresentationFormat>Custom</PresentationFormat>
  <Paragraphs>63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Poppins Medium</vt:lpstr>
      <vt:lpstr>IBM Plex Sans</vt:lpstr>
      <vt:lpstr>Arial</vt:lpstr>
      <vt:lpstr>Poppins</vt:lpstr>
      <vt:lpstr>Inter</vt:lpstr>
      <vt:lpstr>Calibri</vt:lpstr>
      <vt:lpstr>Montserrat</vt:lpstr>
      <vt:lpstr>Corvacon 2025 Template</vt:lpstr>
      <vt:lpstr>PowerPoint Presentation</vt:lpstr>
      <vt:lpstr>PowerPoint Presentation</vt:lpstr>
      <vt:lpstr>Weekly Interventions Summary</vt:lpstr>
      <vt:lpstr>RTES realized Cost Saving in RDH Project: (from July 12th till August 18th 2026)</vt:lpstr>
      <vt:lpstr>Use Cases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RT RDH Project Updates</vt:lpstr>
      <vt:lpstr>8 3/8 in section KPI Comparison for Active wells</vt:lpstr>
      <vt:lpstr>PowerPoint Presentation</vt:lpstr>
      <vt:lpstr>PowerPoint Presentation</vt:lpstr>
      <vt:lpstr>Action Items</vt:lpstr>
      <vt:lpstr>Action Items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Alalawi, Alaa H</dc:creator>
  <cp:lastModifiedBy>Elsananeery, Abdelrahman H (BKR_DS)</cp:lastModifiedBy>
  <cp:revision>842</cp:revision>
  <cp:lastPrinted>2026-03-09T12:40:42Z</cp:lastPrinted>
  <dcterms:modified xsi:type="dcterms:W3CDTF">2026-08-19T06:15:17Z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176ec7a-5c1c-40d8-b713-034aac8a6cec_Enabled">
    <vt:lpwstr>True</vt:lpwstr>
  </property>
  <property fmtid="{D5CDD505-2E9C-101B-9397-08002B2CF9AE}" pid="3" name="MSIP_Label_b176ec7a-5c1c-40d8-b713-034aac8a6cec_SiteId">
    <vt:lpwstr>5a1e0c10-68b1-4667-974b-f394ba989c51</vt:lpwstr>
  </property>
  <property fmtid="{D5CDD505-2E9C-101B-9397-08002B2CF9AE}" pid="4" name="MSIP_Label_b176ec7a-5c1c-40d8-b713-034aac8a6cec_Owner">
    <vt:lpwstr>ALALAH0W@aramco.com</vt:lpwstr>
  </property>
  <property fmtid="{D5CDD505-2E9C-101B-9397-08002B2CF9AE}" pid="5" name="MSIP_Label_b176ec7a-5c1c-40d8-b713-034aac8a6cec_SetDate">
    <vt:lpwstr>2026-03-04T12:43:12.1004184Z</vt:lpwstr>
  </property>
  <property fmtid="{D5CDD505-2E9C-101B-9397-08002B2CF9AE}" pid="6" name="MSIP_Label_b176ec7a-5c1c-40d8-b713-034aac8a6cec_Name">
    <vt:lpwstr>Company General Use</vt:lpwstr>
  </property>
  <property fmtid="{D5CDD505-2E9C-101B-9397-08002B2CF9AE}" pid="7" name="MSIP_Label_b176ec7a-5c1c-40d8-b713-034aac8a6cec_Application">
    <vt:lpwstr>Microsoft Azure Information Protection</vt:lpwstr>
  </property>
  <property fmtid="{D5CDD505-2E9C-101B-9397-08002B2CF9AE}" pid="8" name="MSIP_Label_b176ec7a-5c1c-40d8-b713-034aac8a6cec_ActionId">
    <vt:lpwstr>542a3df9-b9e9-4138-b4d0-9c0569d3d2e8</vt:lpwstr>
  </property>
  <property fmtid="{D5CDD505-2E9C-101B-9397-08002B2CF9AE}" pid="9" name="MSIP_Label_b176ec7a-5c1c-40d8-b713-034aac8a6cec_Extended_MSFT_Method">
    <vt:lpwstr>Automatic</vt:lpwstr>
  </property>
  <property fmtid="{D5CDD505-2E9C-101B-9397-08002B2CF9AE}" pid="10" name="MSIP_Label_00e7f903-1de7-4802-b372-71d725d6e445_Enabled">
    <vt:lpwstr>true</vt:lpwstr>
  </property>
  <property fmtid="{D5CDD505-2E9C-101B-9397-08002B2CF9AE}" pid="11" name="MSIP_Label_00e7f903-1de7-4802-b372-71d725d6e445_SetDate">
    <vt:lpwstr>2026-03-10T09:49:19Z</vt:lpwstr>
  </property>
  <property fmtid="{D5CDD505-2E9C-101B-9397-08002B2CF9AE}" pid="12" name="MSIP_Label_00e7f903-1de7-4802-b372-71d725d6e445_Method">
    <vt:lpwstr>Standard</vt:lpwstr>
  </property>
  <property fmtid="{D5CDD505-2E9C-101B-9397-08002B2CF9AE}" pid="13" name="MSIP_Label_00e7f903-1de7-4802-b372-71d725d6e445_Name">
    <vt:lpwstr>New Confidential</vt:lpwstr>
  </property>
  <property fmtid="{D5CDD505-2E9C-101B-9397-08002B2CF9AE}" pid="14" name="MSIP_Label_00e7f903-1de7-4802-b372-71d725d6e445_SiteId">
    <vt:lpwstr>d584a4b7-b1f2-4714-a578-fd4d43c146a6</vt:lpwstr>
  </property>
  <property fmtid="{D5CDD505-2E9C-101B-9397-08002B2CF9AE}" pid="15" name="MSIP_Label_00e7f903-1de7-4802-b372-71d725d6e445_ActionId">
    <vt:lpwstr>157a7505-73a9-46d0-b88a-752c9e564050</vt:lpwstr>
  </property>
  <property fmtid="{D5CDD505-2E9C-101B-9397-08002B2CF9AE}" pid="16" name="MSIP_Label_00e7f903-1de7-4802-b372-71d725d6e445_ContentBits">
    <vt:lpwstr>2</vt:lpwstr>
  </property>
  <property fmtid="{D5CDD505-2E9C-101B-9397-08002B2CF9AE}" pid="17" name="MSIP_Label_00e7f903-1de7-4802-b372-71d725d6e445_Tag">
    <vt:lpwstr>10, 3, 0, 1</vt:lpwstr>
  </property>
  <property fmtid="{D5CDD505-2E9C-101B-9397-08002B2CF9AE}" pid="18" name="ClassificationContentMarkingFooterLocations">
    <vt:lpwstr>Corvacon 2025 Template:3\1_Corvacon 2025 Template:3</vt:lpwstr>
  </property>
  <property fmtid="{D5CDD505-2E9C-101B-9397-08002B2CF9AE}" pid="19" name="ClassificationContentMarkingFooterText">
    <vt:lpwstr>Baker Hughes Confidential</vt:lpwstr>
  </property>
</Properties>
</file>